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18"/>
  </p:notesMasterIdLst>
  <p:handoutMasterIdLst>
    <p:handoutMasterId r:id="rId19"/>
  </p:handoutMasterIdLst>
  <p:sldIdLst>
    <p:sldId id="256" r:id="rId2"/>
    <p:sldId id="258" r:id="rId3"/>
    <p:sldId id="261" r:id="rId4"/>
    <p:sldId id="286" r:id="rId5"/>
    <p:sldId id="287" r:id="rId6"/>
    <p:sldId id="288" r:id="rId7"/>
    <p:sldId id="272" r:id="rId8"/>
    <p:sldId id="271" r:id="rId9"/>
    <p:sldId id="301" r:id="rId10"/>
    <p:sldId id="293" r:id="rId11"/>
    <p:sldId id="295" r:id="rId12"/>
    <p:sldId id="294" r:id="rId13"/>
    <p:sldId id="297" r:id="rId14"/>
    <p:sldId id="302" r:id="rId15"/>
    <p:sldId id="289" r:id="rId16"/>
    <p:sldId id="279" r:id="rId17"/>
  </p:sldIdLst>
  <p:sldSz cx="9144000" cy="5143500" type="screen16x9"/>
  <p:notesSz cx="6858000" cy="9144000"/>
  <p:embeddedFontLst>
    <p:embeddedFont>
      <p:font typeface="Arvo" panose="020B0604020202020204"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Georgia" panose="02040502050405020303" pitchFamily="18" charset="0"/>
      <p:regular r:id="rId28"/>
      <p:bold r:id="rId29"/>
      <p:italic r:id="rId30"/>
      <p:boldItalic r:id="rId31"/>
    </p:embeddedFont>
    <p:embeddedFont>
      <p:font typeface="Roboto Condensed" panose="02000000000000000000" pitchFamily="2" charset="0"/>
      <p:regular r:id="rId32"/>
      <p:bold r:id="rId33"/>
      <p:italic r:id="rId34"/>
      <p:boldItalic r:id="rId35"/>
    </p:embeddedFont>
    <p:embeddedFont>
      <p:font typeface="Roboto Condensed Light" panose="02000000000000000000" pitchFamily="2" charset="0"/>
      <p:regular r:id="rId36"/>
      <p:bold r:id="rId37"/>
      <p:italic r:id="rId38"/>
      <p:boldItalic r:id="rId39"/>
    </p:embeddedFont>
    <p:embeddedFont>
      <p:font typeface="Segoe UI" panose="020B0502040204020203"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800"/>
    <a:srgbClr val="EAA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5D08E4-4CB9-4A25-91DF-C19B82DA8EF8}">
  <a:tblStyle styleId="{025D08E4-4CB9-4A25-91DF-C19B82DA8EF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332" autoAdjust="0"/>
  </p:normalViewPr>
  <p:slideViewPr>
    <p:cSldViewPr snapToGrid="0">
      <p:cViewPr varScale="1">
        <p:scale>
          <a:sx n="104" d="100"/>
          <a:sy n="104" d="100"/>
        </p:scale>
        <p:origin x="85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font" Target="fonts/font1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theme" Target="theme/theme1.xml"/><Relationship Id="rId20" Type="http://schemas.openxmlformats.org/officeDocument/2006/relationships/font" Target="fonts/font1.fntdata"/><Relationship Id="rId41" Type="http://schemas.openxmlformats.org/officeDocument/2006/relationships/font" Target="fonts/font2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9B9739-8B79-424C-AE16-23F6374602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9193CEC-8C01-4162-B445-3641DCD90F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1E47BC-7399-40D9-BBEA-2E5B9A17F796}" type="datetime1">
              <a:rPr lang="en-US" smtClean="0"/>
              <a:t>4/29/2021</a:t>
            </a:fld>
            <a:endParaRPr lang="en-US"/>
          </a:p>
        </p:txBody>
      </p:sp>
      <p:sp>
        <p:nvSpPr>
          <p:cNvPr id="4" name="Footer Placeholder 3">
            <a:extLst>
              <a:ext uri="{FF2B5EF4-FFF2-40B4-BE49-F238E27FC236}">
                <a16:creationId xmlns:a16="http://schemas.microsoft.com/office/drawing/2014/main" id="{D2F64A4F-220B-411F-8420-B7411C2D72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7B2AA14-9A0D-4F72-9B28-A792D2A6F7C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DA9C5A-4513-4799-A0AC-DD1A610506BE}" type="slidenum">
              <a:rPr lang="en-US" smtClean="0"/>
              <a:t>‹#›</a:t>
            </a:fld>
            <a:endParaRPr lang="en-US"/>
          </a:p>
        </p:txBody>
      </p:sp>
    </p:spTree>
    <p:extLst>
      <p:ext uri="{BB962C8B-B14F-4D97-AF65-F5344CB8AC3E}">
        <p14:creationId xmlns:p14="http://schemas.microsoft.com/office/powerpoint/2010/main" val="422014986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hf hdr="0" ft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Hello everyone, this is Aishwary Bodhale from team 15 presenting our data management &amp; business process modelling project.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topic of our project  is a Distilled water manufacturing and distribution company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Karishma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I’ll be demonstrating how we implemented the Database in our project.. As you can see from the EERD We have a created total of 9 tables such as the Customer table which will store personal information of the customers. These tables have primary key and foreign key constraints linking the tables, so that data can be retrieved later from multiple tables.</a:t>
            </a:r>
          </a:p>
          <a:p>
            <a:pPr marL="0" lvl="0" indent="0" algn="l" rtl="0">
              <a:spcBef>
                <a:spcPts val="0"/>
              </a:spcBef>
              <a:spcAft>
                <a:spcPts val="0"/>
              </a:spcAft>
              <a:buNone/>
            </a:pPr>
            <a:r>
              <a:rPr lang="en-US" dirty="0"/>
              <a:t>Now customer can be of two types either Individual or Company. We have created two subtypes to represent this condition. </a:t>
            </a:r>
          </a:p>
          <a:p>
            <a:pPr marL="0" lvl="0" indent="0" algn="l" rtl="0">
              <a:spcBef>
                <a:spcPts val="0"/>
              </a:spcBef>
              <a:spcAft>
                <a:spcPts val="0"/>
              </a:spcAft>
              <a:buNone/>
            </a:pPr>
            <a:r>
              <a:rPr lang="en-US" dirty="0"/>
              <a:t>Further we have Order Administration Table which will contain Order details of each order.  We also have water container table which stores container details such as ID , expiry date, etc. After this we have Quality testing table which stores status of each container tested and comments. </a:t>
            </a:r>
          </a:p>
          <a:p>
            <a:pPr marL="0" lvl="0" indent="0" algn="l" rtl="0">
              <a:spcBef>
                <a:spcPts val="0"/>
              </a:spcBef>
              <a:spcAft>
                <a:spcPts val="0"/>
              </a:spcAft>
              <a:buNone/>
            </a:pPr>
            <a:r>
              <a:rPr lang="en-US" dirty="0"/>
              <a:t>We have Transport Details and Vehicle driver details which contains transportation details of each order, who is the driver, vehicle ID and carrying capacity of the vehicle, destination of the order, etc. </a:t>
            </a:r>
          </a:p>
          <a:p>
            <a:pPr marL="0" lvl="0" indent="0" algn="l" rtl="0">
              <a:spcBef>
                <a:spcPts val="0"/>
              </a:spcBef>
              <a:spcAft>
                <a:spcPts val="0"/>
              </a:spcAft>
              <a:buNone/>
            </a:pPr>
            <a:r>
              <a:rPr lang="en-US" dirty="0"/>
              <a:t>At last, we also have Feedback table which will store feedback given by customers if any for the order received. </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912854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Karishma</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For demonstration purpose we added dummy records in all the tables.</a:t>
            </a:r>
          </a:p>
          <a:p>
            <a:pPr marL="0" lvl="0" indent="0" algn="l" rtl="0">
              <a:spcBef>
                <a:spcPts val="0"/>
              </a:spcBef>
              <a:spcAft>
                <a:spcPts val="0"/>
              </a:spcAft>
              <a:buNone/>
            </a:pPr>
            <a:r>
              <a:rPr lang="en-US" dirty="0"/>
              <a:t>This demo data contains orders for the month of April.</a:t>
            </a:r>
          </a:p>
          <a:p>
            <a:pPr marL="0" lvl="0" indent="0" algn="l" rtl="0">
              <a:spcBef>
                <a:spcPts val="0"/>
              </a:spcBef>
              <a:spcAft>
                <a:spcPts val="0"/>
              </a:spcAft>
              <a:buNone/>
            </a:pPr>
            <a:r>
              <a:rPr lang="en-US" dirty="0"/>
              <a:t>For example, as you can see for the customer table this is how we added records in each table following the protocol of constraints.</a:t>
            </a:r>
          </a:p>
        </p:txBody>
      </p:sp>
    </p:spTree>
    <p:extLst>
      <p:ext uri="{BB962C8B-B14F-4D97-AF65-F5344CB8AC3E}">
        <p14:creationId xmlns:p14="http://schemas.microsoft.com/office/powerpoint/2010/main" val="3228672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Karishma</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Now we will see how this database can be beneficial for business. </a:t>
            </a:r>
          </a:p>
          <a:p>
            <a:pPr marL="0" lvl="0" indent="0" algn="l" rtl="0">
              <a:spcBef>
                <a:spcPts val="0"/>
              </a:spcBef>
              <a:spcAft>
                <a:spcPts val="0"/>
              </a:spcAft>
              <a:buNone/>
            </a:pPr>
            <a:r>
              <a:rPr lang="en-US" dirty="0"/>
              <a:t>This report shows state wise revenue generation .This report is obtained by applying join on Order administrator and customer table. </a:t>
            </a:r>
          </a:p>
          <a:p>
            <a:pPr marL="0" lvl="0" indent="0" algn="l" rtl="0">
              <a:spcBef>
                <a:spcPts val="0"/>
              </a:spcBef>
              <a:spcAft>
                <a:spcPts val="0"/>
              </a:spcAft>
              <a:buNone/>
            </a:pPr>
            <a:r>
              <a:rPr lang="en-US" dirty="0"/>
              <a:t>We will know which state has maximum sales. This will help the company to plan, market and increase sales in such states and identify the root cause for less sales in other states. This can also help in expanding business by opening a new warehouse in the states having maximum sales, as a result increasing the company’s overall generated revenue.</a:t>
            </a:r>
          </a:p>
        </p:txBody>
      </p:sp>
    </p:spTree>
    <p:extLst>
      <p:ext uri="{BB962C8B-B14F-4D97-AF65-F5344CB8AC3E}">
        <p14:creationId xmlns:p14="http://schemas.microsoft.com/office/powerpoint/2010/main" val="3327432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Karishma</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In this report we have Date Wise Testing Report of Water Containers. This report is created by applying a join on the Water Container and quality testing tables. </a:t>
            </a:r>
          </a:p>
          <a:p>
            <a:pPr marL="0" lvl="0" indent="0" algn="l" rtl="0">
              <a:spcBef>
                <a:spcPts val="0"/>
              </a:spcBef>
              <a:spcAft>
                <a:spcPts val="0"/>
              </a:spcAft>
              <a:buNone/>
            </a:pPr>
            <a:r>
              <a:rPr lang="en-US" dirty="0"/>
              <a:t>This report will help us conducting a survey of containers that meet or do not meet the drinking quality standards on a particular day, and according to that take informed decisions such as process improvements or other amendments needed to improve the overall efficiency of the distillation process.</a:t>
            </a:r>
          </a:p>
        </p:txBody>
      </p:sp>
    </p:spTree>
    <p:extLst>
      <p:ext uri="{BB962C8B-B14F-4D97-AF65-F5344CB8AC3E}">
        <p14:creationId xmlns:p14="http://schemas.microsoft.com/office/powerpoint/2010/main" val="243927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just">
              <a:lnSpc>
                <a:spcPct val="115000"/>
              </a:lnSpc>
              <a:spcBef>
                <a:spcPts val="0"/>
              </a:spcBef>
              <a:spcAft>
                <a:spcPts val="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Nandan</a:t>
            </a:r>
          </a:p>
          <a:p>
            <a:pPr marL="0" marR="0" indent="0" algn="just">
              <a:lnSpc>
                <a:spcPct val="115000"/>
              </a:lnSpc>
              <a:spcBef>
                <a:spcPts val="0"/>
              </a:spcBef>
              <a:spcAft>
                <a:spcPts val="0"/>
              </a:spcAft>
              <a:buNone/>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Benefits</a:t>
            </a:r>
          </a:p>
          <a:p>
            <a:pPr marL="0" marR="0" indent="0" algn="just">
              <a:lnSpc>
                <a:spcPct val="115000"/>
              </a:lnSpc>
              <a:spcBef>
                <a:spcPts val="0"/>
              </a:spcBef>
              <a:spcAft>
                <a:spcPts val="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advantage of the database in the Distilled Water Manufacturing System is that it helps to create an environment in which the admin can have better access to more and better-managed data.</a:t>
            </a:r>
          </a:p>
          <a:p>
            <a:pPr marL="342900" marR="0" lvl="0" indent="-342900" algn="just">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wider access to well-managed data, they will have an integrated view of the organization’s operations and a clearer view of the bigger picture. It becomes much easier to see how actions in one segment of the company affects another segment.</a:t>
            </a:r>
          </a:p>
          <a:p>
            <a:pPr marL="342900" marR="0" lvl="0" indent="-342900" algn="just">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Better-managed data and improved data access makes it possible to generate better-quality information, based on which better and well-informed decisions can be taken. For Example, for each container of water the Quality Tester can feed comments and give reason for approval or disapproval of quality check which will further decrease the number of disapproved batches.</a:t>
            </a:r>
          </a:p>
          <a:p>
            <a:pPr marL="342900" marR="0" lvl="0" indent="-342900" algn="just">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availability of data, combined with the tools that transform data into usable information can help the organization to track each detail of order, ensuring timely delivery of the orders and satisfied customers.</a:t>
            </a:r>
          </a:p>
          <a:p>
            <a:pPr marL="342900" marR="0" lvl="0" indent="-342900" algn="just">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feedback system which was not in place earlier has also been implemented now, ensuring that customer grievances if any are resolved. This will also ensure that if any process improvements or amendments are needed, they are taken into consideration accordingly.</a:t>
            </a:r>
          </a:p>
        </p:txBody>
      </p:sp>
    </p:spTree>
    <p:extLst>
      <p:ext uri="{BB962C8B-B14F-4D97-AF65-F5344CB8AC3E}">
        <p14:creationId xmlns:p14="http://schemas.microsoft.com/office/powerpoint/2010/main" val="999439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just">
              <a:lnSpc>
                <a:spcPct val="115000"/>
              </a:lnSpc>
              <a:spcBef>
                <a:spcPts val="0"/>
              </a:spcBef>
              <a:spcAft>
                <a:spcPts val="10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Nandan</a:t>
            </a:r>
          </a:p>
          <a:p>
            <a:pPr marL="0" marR="0" indent="0" algn="just">
              <a:lnSpc>
                <a:spcPct val="115000"/>
              </a:lnSpc>
              <a:spcBef>
                <a:spcPts val="0"/>
              </a:spcBef>
              <a:spcAft>
                <a:spcPts val="1000"/>
              </a:spcAft>
              <a:buNone/>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10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Conclusion</a:t>
            </a:r>
          </a:p>
          <a:p>
            <a:pPr marL="0" marR="0" algn="just">
              <a:lnSpc>
                <a:spcPct val="115000"/>
              </a:lnSpc>
              <a:spcBef>
                <a:spcPts val="0"/>
              </a:spcBef>
              <a:spcAft>
                <a:spcPts val="10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business would be benefitted overall with increased revenue, better utilization of the resources, better efficacy of the distillation process, better management of manpower, efficient order tracking system and better utilization of the overall plant capacity.</a:t>
            </a: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report showing maximum revenue generated per state could be leveraged in setting up a new warehouse based on the demand and thus would help in business expansion.</a:t>
            </a:r>
          </a:p>
          <a:p>
            <a:pPr marL="0" marR="0">
              <a:lnSpc>
                <a:spcPct val="115000"/>
              </a:lnSpc>
              <a:spcBef>
                <a:spcPts val="0"/>
              </a:spcBef>
              <a:spcAft>
                <a:spcPts val="1000"/>
              </a:spcAf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report showing Insights for maximizing the utilization of delivery vehicles to their fullest capacity will help in reduction of transportation cost.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report showing the status of quality testing of consignments per day will help in better tracking and analysis of batches not meeting the water quality standards. Based on this, business can take informed decisions such as process improvements or other amendments needed to improve the overall efficiency of the distillation process.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02690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Nandan</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800" b="1" dirty="0" err="1">
                <a:effectLst/>
                <a:latin typeface="Times New Roman" panose="02020603050405020304" pitchFamily="18" charset="0"/>
                <a:ea typeface="Calibri" panose="020F0502020204030204" pitchFamily="34" charset="0"/>
                <a:cs typeface="Times New Roman" panose="02020603050405020304" pitchFamily="18" charset="0"/>
              </a:rPr>
              <a:t>Aishwary</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Our Team, Team no. 15 comprises of me, Himanshu Dubey, Karishma Ramchandani and Nandan Adlakha.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800" b="1" dirty="0" err="1">
                <a:effectLst/>
                <a:latin typeface="Times New Roman" panose="02020603050405020304" pitchFamily="18" charset="0"/>
                <a:ea typeface="Calibri" panose="020F0502020204030204" pitchFamily="34" charset="0"/>
                <a:cs typeface="Times New Roman" panose="02020603050405020304" pitchFamily="18" charset="0"/>
              </a:rPr>
              <a:t>Aishwary</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As you can see in the current slide, this is the agenda for our today’s presentation.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IN" sz="1800" b="1" dirty="0" err="1">
                <a:effectLst/>
                <a:latin typeface="Times New Roman" panose="02020603050405020304" pitchFamily="18" charset="0"/>
                <a:ea typeface="Calibri" panose="020F0502020204030204" pitchFamily="34" charset="0"/>
                <a:cs typeface="Times New Roman" panose="02020603050405020304" pitchFamily="18" charset="0"/>
              </a:rPr>
              <a:t>Aishwary</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H20 is a Distilled water manufacturing and distribution company, providing pure water to its customers which is suitable for drinking purposes as per the drinking water standards.</a:t>
            </a: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To maintain the quality as per the standards, we have a special quality testing team with dedicated testers for each consignment. These testers make sure that the water is as per the drinking standards and hence deliver water of the highest possible quality standards. The distilled water is delivered to the customers at their doorstep.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85976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b="1"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Aishwary</a:t>
            </a:r>
            <a:endParaRPr lang="en-US" sz="1800" b="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b="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Next is business problem we are addressing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One of the problems in the current manual system is that there is no repository of storing the order data or the details of the quality check. It becomes a hustle to track orders, to maintain stock, quality of batches and feedback of user/company.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If the company gives a big order it would be difficult to check the ordered detail and water containers required with expiration date and convey till the package is ready to transport. As the process is manual and with multiple orders, it becomes cumbersome to give estimated delivery date. Another case is if some water container fails the quality check, it is difficult to diagnose the cause in the absence of feedback from Quality Tester. If the data is properly maintained in the database, the mistakes can be minimalized, and further steps can be taken to reduce mistake in the distillation process. With well managed database, customers feedback can also be stored, and necessary steps can be taken as per feedback to improve the system. If the feedbacks are not implemented timely it can result to decrease of customers.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Another important problem is to track the transportation. Company receives many orders in a day so to keep a manual track of all the transportations would require much more man force. And in the manual process we could not eliminate human errors which would result to loss of the company. And to verify the quantity of the order, the expiration date, the quality check status before actually transporting the water to the customer requires collaboration between these teams, thus this process is time consuming when done manually.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61562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0" algn="l">
              <a:buNone/>
            </a:pPr>
            <a:r>
              <a:rPr lang="en-US" sz="1800" b="1" i="0" dirty="0">
                <a:effectLst/>
                <a:latin typeface="Georgia" panose="02040502050405020303" pitchFamily="18" charset="0"/>
              </a:rPr>
              <a:t>Himanshu</a:t>
            </a:r>
          </a:p>
          <a:p>
            <a:pPr indent="0" algn="l">
              <a:buNone/>
            </a:pPr>
            <a:endParaRPr lang="en-US" sz="1800" b="0" i="0" dirty="0">
              <a:effectLst/>
              <a:latin typeface="Georgia" panose="02040502050405020303" pitchFamily="18" charset="0"/>
            </a:endParaRPr>
          </a:p>
          <a:p>
            <a:pPr indent="0" algn="l"/>
            <a:r>
              <a:rPr lang="en-US" sz="1800" b="0" i="0" dirty="0">
                <a:effectLst/>
                <a:latin typeface="Georgia" panose="02040502050405020303" pitchFamily="18" charset="0"/>
              </a:rPr>
              <a:t>The objective of introducing DBMS in distilled water management system is to provide an environment that is both convenient and efficient to use in retrieving and storing data base information.</a:t>
            </a:r>
            <a:endParaRPr lang="en-US" b="0" i="0" dirty="0">
              <a:effectLst/>
              <a:latin typeface="Segoe UI" panose="020B0502040204020203" pitchFamily="34" charset="0"/>
            </a:endParaRPr>
          </a:p>
          <a:p>
            <a:pPr indent="0" algn="l"/>
            <a:r>
              <a:rPr lang="en-US" sz="1800" b="0" i="0" dirty="0">
                <a:effectLst/>
                <a:latin typeface="Lora"/>
              </a:rPr>
              <a:t>With database, it becomes more accessible and integrated with the rest of our work. It will also help us in reducing human errors in existing manual process</a:t>
            </a:r>
            <a:endParaRPr lang="en-US" b="0" i="0" dirty="0">
              <a:effectLst/>
              <a:latin typeface="Segoe UI" panose="020B0502040204020203" pitchFamily="34" charset="0"/>
            </a:endParaRPr>
          </a:p>
          <a:p>
            <a:pPr indent="0" algn="l"/>
            <a:r>
              <a:rPr lang="en-US" sz="1800" b="0" i="0" dirty="0">
                <a:effectLst/>
                <a:latin typeface="Lora"/>
              </a:rPr>
              <a:t>Managing information using a database allows us to become more strategic and target areas or customer where business can be expanded.</a:t>
            </a:r>
            <a:endParaRPr lang="en-US" b="0" i="0" dirty="0">
              <a:effectLst/>
              <a:latin typeface="Segoe UI" panose="020B0502040204020203" pitchFamily="34" charset="0"/>
            </a:endParaRPr>
          </a:p>
          <a:p>
            <a:pPr indent="0" algn="l"/>
            <a:r>
              <a:rPr lang="en-US" sz="1800" b="0" i="0" dirty="0">
                <a:effectLst/>
                <a:latin typeface="Quicksand"/>
              </a:rPr>
              <a:t>With the database, a systematic way can be developed to operate, maintain, upgrade and dispose of data in the most cost-effective manner including all costs, risks and performance attributes, which in return will increase the productivity and improve the plant efficiency.</a:t>
            </a:r>
            <a:endParaRPr lang="en-US" b="0" i="0" dirty="0">
              <a:effectLst/>
              <a:latin typeface="Segoe UI" panose="020B0502040204020203" pitchFamily="34" charset="0"/>
            </a:endParaRP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92141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Himanshu</a:t>
            </a:r>
          </a:p>
          <a:p>
            <a:pPr marL="0" lvl="0" indent="0" algn="l" rtl="0">
              <a:spcBef>
                <a:spcPts val="0"/>
              </a:spcBef>
              <a:spcAft>
                <a:spcPts val="0"/>
              </a:spcAft>
              <a:buNone/>
            </a:pPr>
            <a:endParaRPr lang="en-US" dirty="0"/>
          </a:p>
          <a:p>
            <a:pPr indent="0" algn="l"/>
            <a:r>
              <a:rPr lang="en-US" sz="1800" b="0" i="0" dirty="0">
                <a:effectLst/>
                <a:latin typeface="Arial" panose="020B0604020202020204" pitchFamily="34" charset="0"/>
              </a:rPr>
              <a:t>The plant comprises of different departments like office for administrative work, water manufacturing system, filling of distilled water in water containers, a quality check department to check the quality of water, water container inventory and delivery process.</a:t>
            </a:r>
          </a:p>
          <a:p>
            <a:pPr indent="0" algn="l"/>
            <a:endParaRPr lang="en-US" b="0" i="0" dirty="0">
              <a:effectLst/>
              <a:latin typeface="Segoe UI" panose="020B0502040204020203" pitchFamily="34" charset="0"/>
            </a:endParaRPr>
          </a:p>
          <a:p>
            <a:pPr indent="0" algn="l"/>
            <a:r>
              <a:rPr lang="en-US" sz="1800" b="0" i="0" dirty="0">
                <a:effectLst/>
                <a:latin typeface="Arial" panose="020B0604020202020204" pitchFamily="34" charset="0"/>
              </a:rPr>
              <a:t>The slide shows manual process flow, the company receives an order from the customer, either from an individual or a company, the order received by the admin </a:t>
            </a:r>
            <a:r>
              <a:rPr lang="en-US" sz="1800" b="0" i="0" dirty="0">
                <a:effectLst/>
                <a:latin typeface="Calibri" panose="020F0502020204030204" pitchFamily="34" charset="0"/>
              </a:rPr>
              <a:t>which includes all the details related to the order. Further, the water containers are checked by the tester as per the drinking water standards and if passed, the water containers are stored in inventory and according to the delivery dates, the water containers are delivered to the shipping address.</a:t>
            </a:r>
          </a:p>
          <a:p>
            <a:pPr indent="0" algn="l"/>
            <a:endParaRPr lang="en-US" b="0" i="0" dirty="0">
              <a:effectLst/>
              <a:latin typeface="Segoe UI" panose="020B0502040204020203" pitchFamily="34" charset="0"/>
            </a:endParaRPr>
          </a:p>
          <a:p>
            <a:pPr indent="0" algn="l"/>
            <a:r>
              <a:rPr lang="en-US" sz="1800" b="0" i="0" dirty="0">
                <a:effectLst/>
                <a:latin typeface="Calibri" panose="020F0502020204030204" pitchFamily="34" charset="0"/>
              </a:rPr>
              <a:t>The problem with the current manual system is there is no proper order tracking, inventory and resource management, and no feedback of the service.</a:t>
            </a:r>
            <a:endParaRPr lang="en-US" b="0" i="0" dirty="0">
              <a:effectLst/>
              <a:latin typeface="Segoe UI" panose="020B0502040204020203"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Himanshu</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i="0" dirty="0">
                <a:effectLst/>
                <a:latin typeface="Arial" panose="020B0604020202020204" pitchFamily="34" charset="0"/>
              </a:rPr>
              <a:t>The process flow to be is shown with the swim lane diagram, it has 6 actors' customer, customer service, assistance, order department- order admin, quality testing department, logistic department manager and logistic department worker. As the order is placed by the customer, the customer service assistance validate the customer identity and if the customer exists the decision is made, and the process moved to order dept. For a new customer a new account is made. The order is further moved to quality testing department and if the water quality meet the drinking quality standards, the water containers are made ready for the delivery. If the status of water is marked as not ok by the tester, the water is sent back to the redistillation process. The customer receives the order and gives feedback.</a:t>
            </a:r>
            <a:endParaRPr lang="en-US" b="0" i="0" dirty="0">
              <a:effectLst/>
              <a:latin typeface="Segoe UI" panose="020B0502040204020203"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Himanshu</a:t>
            </a:r>
          </a:p>
          <a:p>
            <a:pPr marL="0" lvl="0" indent="0" algn="l" rtl="0">
              <a:spcBef>
                <a:spcPts val="0"/>
              </a:spcBef>
              <a:spcAft>
                <a:spcPts val="0"/>
              </a:spcAft>
              <a:buNone/>
            </a:pPr>
            <a:endParaRPr lang="en-US" dirty="0"/>
          </a:p>
          <a:p>
            <a:pPr indent="0" algn="l"/>
            <a:r>
              <a:rPr lang="en-US" sz="1800" b="0" i="0" dirty="0">
                <a:effectLst/>
                <a:latin typeface="Calibri" panose="020F0502020204030204" pitchFamily="34" charset="0"/>
              </a:rPr>
              <a:t>A customer, either an individual or a company can place one or more order and upon receiving an order, an order ID is generated in the system which includes all the details related to order like number of containers, delivery estimate and shipping address.</a:t>
            </a:r>
            <a:endParaRPr lang="en-US" b="0" i="0" dirty="0">
              <a:effectLst/>
              <a:latin typeface="Segoe UI" panose="020B0502040204020203" pitchFamily="34" charset="0"/>
            </a:endParaRPr>
          </a:p>
          <a:p>
            <a:pPr indent="0" algn="just"/>
            <a:r>
              <a:rPr lang="en-US" sz="1800" b="0" i="0" dirty="0">
                <a:effectLst/>
                <a:latin typeface="Calibri" panose="020F0502020204030204" pitchFamily="34" charset="0"/>
              </a:rPr>
              <a:t>The admin assigns a unique order id to all water containers and feed other container details like manufacturing ID, weight, price, expiry date. The quality of water is tested by a tester who checks it according to the water drinking standards and passes the order by marking the status. One container is equivalent to one task. A tester may have more than one task.</a:t>
            </a:r>
            <a:endParaRPr lang="en-US" b="0" i="0" dirty="0">
              <a:effectLst/>
              <a:latin typeface="Segoe UI" panose="020B0502040204020203" pitchFamily="34" charset="0"/>
            </a:endParaRPr>
          </a:p>
          <a:p>
            <a:pPr indent="0" algn="just"/>
            <a:r>
              <a:rPr lang="en-US" sz="1800" b="0" i="0" dirty="0">
                <a:effectLst/>
                <a:latin typeface="Calibri" panose="020F0502020204030204" pitchFamily="34" charset="0"/>
              </a:rPr>
              <a:t>If the tester marks the status as OK, the admin assigns it to a transporter where vehicle and transport details are maintained. If the tester marks the status as NOT OK, then the container again goes to the process of distillation and the distillation is done as per comments given by tester. </a:t>
            </a:r>
            <a:endParaRPr lang="en-US" b="0" i="0" dirty="0">
              <a:effectLst/>
              <a:latin typeface="Segoe UI" panose="020B0502040204020203" pitchFamily="34" charset="0"/>
            </a:endParaRPr>
          </a:p>
          <a:p>
            <a:pPr indent="0" algn="just"/>
            <a:r>
              <a:rPr lang="en-US" sz="1800" b="0" i="0" dirty="0">
                <a:effectLst/>
                <a:latin typeface="Calibri" panose="020F0502020204030204" pitchFamily="34" charset="0"/>
              </a:rPr>
              <a:t>Once the container reaches the user, the user can give feedback about the quality of water or the process. This feedback is monitored by the admin to improve the process which in turns improves customer satisfaction.</a:t>
            </a:r>
            <a:endParaRPr lang="en-US" b="0" i="0" dirty="0">
              <a:effectLst/>
              <a:latin typeface="Segoe UI" panose="020B0502040204020203" pitchFamily="34" charset="0"/>
            </a:endParaRPr>
          </a:p>
        </p:txBody>
      </p:sp>
    </p:spTree>
    <p:extLst>
      <p:ext uri="{BB962C8B-B14F-4D97-AF65-F5344CB8AC3E}">
        <p14:creationId xmlns:p14="http://schemas.microsoft.com/office/powerpoint/2010/main" val="2402636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extLst>
      <p:ext uri="{BB962C8B-B14F-4D97-AF65-F5344CB8AC3E}">
        <p14:creationId xmlns:p14="http://schemas.microsoft.com/office/powerpoint/2010/main" val="5353686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4" r:id="rId2"/>
    <p:sldLayoutId id="2147483656" r:id="rId3"/>
    <p:sldLayoutId id="2147483658"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xml"/><Relationship Id="rId7" Type="http://schemas.openxmlformats.org/officeDocument/2006/relationships/image" Target="../media/image1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2.png"/><Relationship Id="rId4" Type="http://schemas.openxmlformats.org/officeDocument/2006/relationships/notesSlide" Target="../notesSlides/notesSlide10.xml"/><Relationship Id="rId9" Type="http://schemas.openxmlformats.org/officeDocument/2006/relationships/image" Target="../media/image15.sv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xml"/><Relationship Id="rId7" Type="http://schemas.openxmlformats.org/officeDocument/2006/relationships/image" Target="../media/image16.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notesSlide" Target="../notesSlides/notesSlide11.xml"/><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18.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19.jpe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notesSlide" Target="../notesSlides/notesSlide2.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9.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0.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618172" y="2416222"/>
            <a:ext cx="8465820" cy="646560"/>
          </a:xfrm>
          <a:prstGeom prst="rect">
            <a:avLst/>
          </a:prstGeom>
        </p:spPr>
        <p:txBody>
          <a:bodyPr spcFirstLastPara="1" wrap="square" lIns="91425" tIns="91425" rIns="91425" bIns="91425" anchor="ctr" anchorCtr="0">
            <a:noAutofit/>
          </a:bodyPr>
          <a:lstStyle/>
          <a:p>
            <a:pPr algn="ctr"/>
            <a:r>
              <a:rPr lang="en-US" dirty="0">
                <a:solidFill>
                  <a:schemeClr val="accent5"/>
                </a:solidFill>
              </a:rPr>
              <a:t>H2O Co. Distilled Water Management System</a:t>
            </a:r>
            <a:br>
              <a:rPr lang="en-US" sz="4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br>
              <a:rPr lang="en-US" sz="10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 sz="1600" dirty="0"/>
              <a:t>OPIM 5272: </a:t>
            </a:r>
            <a:r>
              <a:rPr lang="en-US" sz="1600" dirty="0"/>
              <a:t>Business Process Modeling &amp; Data Management</a:t>
            </a:r>
            <a:br>
              <a:rPr lang="en" sz="3200" dirty="0"/>
            </a:br>
            <a:endParaRPr sz="3200" dirty="0"/>
          </a:p>
        </p:txBody>
      </p:sp>
      <p:sp>
        <p:nvSpPr>
          <p:cNvPr id="2" name="TextBox 1">
            <a:extLst>
              <a:ext uri="{FF2B5EF4-FFF2-40B4-BE49-F238E27FC236}">
                <a16:creationId xmlns:a16="http://schemas.microsoft.com/office/drawing/2014/main" id="{B40ABABC-D2E2-454B-A0A0-D219C4604FAE}"/>
              </a:ext>
            </a:extLst>
          </p:cNvPr>
          <p:cNvSpPr txBox="1"/>
          <p:nvPr/>
        </p:nvSpPr>
        <p:spPr>
          <a:xfrm>
            <a:off x="6025124" y="4255003"/>
            <a:ext cx="1236236" cy="369332"/>
          </a:xfrm>
          <a:prstGeom prst="rect">
            <a:avLst/>
          </a:prstGeom>
          <a:noFill/>
        </p:spPr>
        <p:txBody>
          <a:bodyPr wrap="none" rtlCol="0">
            <a:spAutoFit/>
          </a:bodyPr>
          <a:lstStyle/>
          <a:p>
            <a:r>
              <a:rPr lang="en-US" sz="1800" dirty="0"/>
              <a:t>Team - 15</a:t>
            </a:r>
          </a:p>
        </p:txBody>
      </p:sp>
      <p:sp>
        <p:nvSpPr>
          <p:cNvPr id="5" name="Google Shape;216;p13">
            <a:extLst>
              <a:ext uri="{FF2B5EF4-FFF2-40B4-BE49-F238E27FC236}">
                <a16:creationId xmlns:a16="http://schemas.microsoft.com/office/drawing/2014/main" id="{C6275941-3486-43DA-9D33-D3B8FF35C9EA}"/>
              </a:ext>
            </a:extLst>
          </p:cNvPr>
          <p:cNvSpPr txBox="1">
            <a:spLocks/>
          </p:cNvSpPr>
          <p:nvPr/>
        </p:nvSpPr>
        <p:spPr>
          <a:xfrm>
            <a:off x="7631130" y="4636500"/>
            <a:ext cx="1487400" cy="315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latin typeface="Roboto Condensed" panose="02000000000000000000" pitchFamily="2" charset="0"/>
                <a:ea typeface="Roboto Condensed" panose="02000000000000000000" pitchFamily="2" charset="0"/>
              </a:rPr>
              <a:pPr algn="r"/>
              <a:t>1</a:t>
            </a:fld>
            <a:endParaRPr lang="en" sz="1200" dirty="0">
              <a:latin typeface="Roboto Condensed" panose="02000000000000000000" pitchFamily="2" charset="0"/>
              <a:ea typeface="Roboto Condensed" panose="02000000000000000000" pitchFamily="2" charset="0"/>
            </a:endParaRPr>
          </a:p>
        </p:txBody>
      </p:sp>
      <p:pic>
        <p:nvPicPr>
          <p:cNvPr id="6" name="Picture 5" descr="Logo&#10;&#10;Description automatically generated">
            <a:extLst>
              <a:ext uri="{FF2B5EF4-FFF2-40B4-BE49-F238E27FC236}">
                <a16:creationId xmlns:a16="http://schemas.microsoft.com/office/drawing/2014/main" id="{E4BD15D9-51B5-4615-A2E1-851C0345FCA4}"/>
              </a:ext>
            </a:extLst>
          </p:cNvPr>
          <p:cNvPicPr>
            <a:picLocks noChangeAspect="1"/>
          </p:cNvPicPr>
          <p:nvPr/>
        </p:nvPicPr>
        <p:blipFill>
          <a:blip r:embed="rId5"/>
          <a:stretch>
            <a:fillRect/>
          </a:stretch>
        </p:blipFill>
        <p:spPr>
          <a:xfrm>
            <a:off x="7025640" y="3641873"/>
            <a:ext cx="1935480" cy="404607"/>
          </a:xfrm>
          <a:prstGeom prst="rect">
            <a:avLst/>
          </a:prstGeom>
        </p:spPr>
      </p:pic>
      <p:sp>
        <p:nvSpPr>
          <p:cNvPr id="8" name="TextBox 7">
            <a:extLst>
              <a:ext uri="{FF2B5EF4-FFF2-40B4-BE49-F238E27FC236}">
                <a16:creationId xmlns:a16="http://schemas.microsoft.com/office/drawing/2014/main" id="{AAD132A2-DADE-49EA-A127-294E5C48B19B}"/>
              </a:ext>
            </a:extLst>
          </p:cNvPr>
          <p:cNvSpPr txBox="1"/>
          <p:nvPr/>
        </p:nvSpPr>
        <p:spPr>
          <a:xfrm>
            <a:off x="6044360" y="4631035"/>
            <a:ext cx="1210588" cy="369332"/>
          </a:xfrm>
          <a:prstGeom prst="rect">
            <a:avLst/>
          </a:prstGeom>
          <a:noFill/>
        </p:spPr>
        <p:txBody>
          <a:bodyPr wrap="none" rtlCol="0">
            <a:spAutoFit/>
          </a:bodyPr>
          <a:lstStyle/>
          <a:p>
            <a:r>
              <a:rPr lang="en-US" sz="1800" dirty="0"/>
              <a:t>4/29/2021</a:t>
            </a:r>
          </a:p>
        </p:txBody>
      </p:sp>
      <p:pic>
        <p:nvPicPr>
          <p:cNvPr id="4" name="Recorded Sound">
            <a:hlinkClick r:id="" action="ppaction://media"/>
            <a:extLst>
              <a:ext uri="{FF2B5EF4-FFF2-40B4-BE49-F238E27FC236}">
                <a16:creationId xmlns:a16="http://schemas.microsoft.com/office/drawing/2014/main" id="{9FE44FB6-904F-4CA1-903A-3F9B440780F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51361" y="4255003"/>
            <a:ext cx="406400" cy="406400"/>
          </a:xfrm>
          <a:prstGeom prst="rect">
            <a:avLst/>
          </a:prstGeom>
        </p:spPr>
      </p:pic>
    </p:spTree>
  </p:cSld>
  <p:clrMapOvr>
    <a:masterClrMapping/>
  </p:clrMapOvr>
  <p:transition advClick="0" advTm="1388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1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3" objId="4"/>
        <p14:stopEvt time="13249"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r>
              <a:rPr lang="en" dirty="0">
                <a:solidFill>
                  <a:schemeClr val="accent5"/>
                </a:solidFill>
              </a:rPr>
              <a:t>DATABASE DEMONSTRATION </a:t>
            </a:r>
            <a:endParaRPr lang="en" b="1" kern="0" dirty="0">
              <a:solidFill>
                <a:schemeClr val="accent5"/>
              </a:solidFill>
            </a:endParaRPr>
          </a:p>
        </p:txBody>
      </p:sp>
      <p:sp>
        <p:nvSpPr>
          <p:cNvPr id="237" name="Google Shape;237;p16"/>
          <p:cNvSpPr txBox="1">
            <a:spLocks noGrp="1"/>
          </p:cNvSpPr>
          <p:nvPr>
            <p:ph type="body" idx="1"/>
          </p:nvPr>
        </p:nvSpPr>
        <p:spPr>
          <a:xfrm>
            <a:off x="120185" y="1412001"/>
            <a:ext cx="2385623" cy="949910"/>
          </a:xfrm>
          <a:prstGeom prst="rect">
            <a:avLst/>
          </a:prstGeom>
        </p:spPr>
        <p:txBody>
          <a:bodyPr spcFirstLastPara="1" wrap="square" lIns="91425" tIns="91425" rIns="91425" bIns="91425" anchor="ctr" anchorCtr="0">
            <a:noAutofit/>
          </a:bodyPr>
          <a:lstStyle/>
          <a:p>
            <a:pPr marL="76200" lvl="0" indent="0" algn="l" rtl="0">
              <a:spcBef>
                <a:spcPts val="0"/>
              </a:spcBef>
              <a:spcAft>
                <a:spcPts val="0"/>
              </a:spcAft>
              <a:buSzPts val="2400"/>
              <a:buNone/>
            </a:pPr>
            <a:r>
              <a:rPr lang="en-US" sz="2000" dirty="0"/>
              <a:t>T</a:t>
            </a:r>
            <a:r>
              <a:rPr lang="en-US" sz="2000" b="1" dirty="0"/>
              <a:t>able Creation : </a:t>
            </a:r>
          </a:p>
          <a:p>
            <a:pPr marL="457200" lvl="0" indent="-381000" algn="l" rtl="0">
              <a:spcBef>
                <a:spcPts val="0"/>
              </a:spcBef>
              <a:spcAft>
                <a:spcPts val="0"/>
              </a:spcAft>
              <a:buSzPts val="2400"/>
              <a:buChar char="▰"/>
            </a:pPr>
            <a:r>
              <a:rPr lang="en" sz="2000" dirty="0"/>
              <a:t>9 Tables Created </a:t>
            </a: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10" name="Picture 9">
            <a:extLst>
              <a:ext uri="{FF2B5EF4-FFF2-40B4-BE49-F238E27FC236}">
                <a16:creationId xmlns:a16="http://schemas.microsoft.com/office/drawing/2014/main" id="{F8439982-5CEE-495E-BFE9-44FE8495943B}"/>
              </a:ext>
            </a:extLst>
          </p:cNvPr>
          <p:cNvPicPr>
            <a:picLocks noChangeAspect="1"/>
          </p:cNvPicPr>
          <p:nvPr/>
        </p:nvPicPr>
        <p:blipFill>
          <a:blip r:embed="rId5"/>
          <a:stretch>
            <a:fillRect/>
          </a:stretch>
        </p:blipFill>
        <p:spPr>
          <a:xfrm>
            <a:off x="120185" y="2361911"/>
            <a:ext cx="4314700" cy="2000529"/>
          </a:xfrm>
          <a:prstGeom prst="rect">
            <a:avLst/>
          </a:prstGeom>
        </p:spPr>
      </p:pic>
      <p:pic>
        <p:nvPicPr>
          <p:cNvPr id="11" name="Picture 10">
            <a:extLst>
              <a:ext uri="{FF2B5EF4-FFF2-40B4-BE49-F238E27FC236}">
                <a16:creationId xmlns:a16="http://schemas.microsoft.com/office/drawing/2014/main" id="{FD25BD8B-2ED0-4760-9EEC-846F3EF70D5A}"/>
              </a:ext>
            </a:extLst>
          </p:cNvPr>
          <p:cNvPicPr>
            <a:picLocks noChangeAspect="1"/>
          </p:cNvPicPr>
          <p:nvPr/>
        </p:nvPicPr>
        <p:blipFill>
          <a:blip r:embed="rId6"/>
          <a:stretch>
            <a:fillRect/>
          </a:stretch>
        </p:blipFill>
        <p:spPr>
          <a:xfrm>
            <a:off x="4545026" y="1624953"/>
            <a:ext cx="1881373" cy="3125972"/>
          </a:xfrm>
          <a:prstGeom prst="rect">
            <a:avLst/>
          </a:prstGeom>
        </p:spPr>
      </p:pic>
      <p:pic>
        <p:nvPicPr>
          <p:cNvPr id="12" name="Picture 11">
            <a:extLst>
              <a:ext uri="{FF2B5EF4-FFF2-40B4-BE49-F238E27FC236}">
                <a16:creationId xmlns:a16="http://schemas.microsoft.com/office/drawing/2014/main" id="{62537C0C-2245-4A27-8A94-C46726BB6293}"/>
              </a:ext>
            </a:extLst>
          </p:cNvPr>
          <p:cNvPicPr>
            <a:picLocks noChangeAspect="1"/>
          </p:cNvPicPr>
          <p:nvPr/>
        </p:nvPicPr>
        <p:blipFill>
          <a:blip r:embed="rId7"/>
          <a:stretch>
            <a:fillRect/>
          </a:stretch>
        </p:blipFill>
        <p:spPr>
          <a:xfrm>
            <a:off x="6723740" y="2361911"/>
            <a:ext cx="2154330" cy="1774154"/>
          </a:xfrm>
          <a:prstGeom prst="rect">
            <a:avLst/>
          </a:prstGeom>
        </p:spPr>
      </p:pic>
      <p:pic>
        <p:nvPicPr>
          <p:cNvPr id="13" name="Graphic 12" descr="Database outline">
            <a:extLst>
              <a:ext uri="{FF2B5EF4-FFF2-40B4-BE49-F238E27FC236}">
                <a16:creationId xmlns:a16="http://schemas.microsoft.com/office/drawing/2014/main" id="{3A4B3D71-6F58-4C51-A51F-F3A060383A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7683" y="569627"/>
            <a:ext cx="412095" cy="412095"/>
          </a:xfrm>
          <a:prstGeom prst="rect">
            <a:avLst/>
          </a:prstGeom>
        </p:spPr>
      </p:pic>
      <p:pic>
        <p:nvPicPr>
          <p:cNvPr id="2" name="Recorded Sound">
            <a:hlinkClick r:id="" action="ppaction://media"/>
            <a:extLst>
              <a:ext uri="{FF2B5EF4-FFF2-40B4-BE49-F238E27FC236}">
                <a16:creationId xmlns:a16="http://schemas.microsoft.com/office/drawing/2014/main" id="{E9581CAE-BC15-4543-B594-931E05D76B5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07875" y="4547725"/>
            <a:ext cx="406400" cy="406400"/>
          </a:xfrm>
          <a:prstGeom prst="rect">
            <a:avLst/>
          </a:prstGeom>
        </p:spPr>
      </p:pic>
    </p:spTree>
    <p:extLst>
      <p:ext uri="{BB962C8B-B14F-4D97-AF65-F5344CB8AC3E}">
        <p14:creationId xmlns:p14="http://schemas.microsoft.com/office/powerpoint/2010/main" val="1102731701"/>
      </p:ext>
    </p:extLst>
  </p:cSld>
  <p:clrMapOvr>
    <a:masterClrMapping/>
  </p:clrMapOvr>
  <p:transition advClick="0" advTm="7320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1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6" objId="2"/>
        <p14:stopEvt time="71276" objId="2"/>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r>
              <a:rPr lang="en" dirty="0">
                <a:solidFill>
                  <a:schemeClr val="accent5"/>
                </a:solidFill>
              </a:rPr>
              <a:t>DATABASE DEMONSTRATION </a:t>
            </a:r>
            <a:endParaRPr lang="en" b="1" kern="0" dirty="0">
              <a:solidFill>
                <a:schemeClr val="accent5"/>
              </a:solidFill>
            </a:endParaRPr>
          </a:p>
        </p:txBody>
      </p:sp>
      <p:sp>
        <p:nvSpPr>
          <p:cNvPr id="237" name="Google Shape;237;p16"/>
          <p:cNvSpPr txBox="1">
            <a:spLocks noGrp="1"/>
          </p:cNvSpPr>
          <p:nvPr>
            <p:ph type="body" idx="1"/>
          </p:nvPr>
        </p:nvSpPr>
        <p:spPr>
          <a:xfrm>
            <a:off x="120184" y="1412001"/>
            <a:ext cx="5281155" cy="766201"/>
          </a:xfrm>
          <a:prstGeom prst="rect">
            <a:avLst/>
          </a:prstGeom>
        </p:spPr>
        <p:txBody>
          <a:bodyPr spcFirstLastPara="1" wrap="square" lIns="91425" tIns="91425" rIns="91425" bIns="91425" anchor="ctr" anchorCtr="0">
            <a:noAutofit/>
          </a:bodyPr>
          <a:lstStyle/>
          <a:p>
            <a:pPr marL="76200" lvl="0" indent="0" algn="l" rtl="0">
              <a:spcBef>
                <a:spcPts val="0"/>
              </a:spcBef>
              <a:spcAft>
                <a:spcPts val="0"/>
              </a:spcAft>
              <a:buSzPts val="2400"/>
              <a:buNone/>
            </a:pPr>
            <a:r>
              <a:rPr lang="en-US" sz="2000" b="1" dirty="0"/>
              <a:t>Data Insertion : </a:t>
            </a:r>
          </a:p>
          <a:p>
            <a:pPr marL="457200" lvl="0" indent="-381000" algn="l" rtl="0">
              <a:spcBef>
                <a:spcPts val="0"/>
              </a:spcBef>
              <a:spcAft>
                <a:spcPts val="0"/>
              </a:spcAft>
              <a:buSzPts val="2400"/>
              <a:buChar char="▰"/>
            </a:pPr>
            <a:r>
              <a:rPr lang="en" sz="2000" dirty="0"/>
              <a:t>Minimum of 20 records added in all tables</a:t>
            </a: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3" name="Graphic 12" descr="Database outline">
            <a:extLst>
              <a:ext uri="{FF2B5EF4-FFF2-40B4-BE49-F238E27FC236}">
                <a16:creationId xmlns:a16="http://schemas.microsoft.com/office/drawing/2014/main" id="{3A4B3D71-6F58-4C51-A51F-F3A060383A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7683" y="569627"/>
            <a:ext cx="412095" cy="412095"/>
          </a:xfrm>
          <a:prstGeom prst="rect">
            <a:avLst/>
          </a:prstGeom>
        </p:spPr>
      </p:pic>
      <p:pic>
        <p:nvPicPr>
          <p:cNvPr id="3" name="Picture 2">
            <a:extLst>
              <a:ext uri="{FF2B5EF4-FFF2-40B4-BE49-F238E27FC236}">
                <a16:creationId xmlns:a16="http://schemas.microsoft.com/office/drawing/2014/main" id="{74C8BD1C-B662-4229-9C03-D0B740FEB1E2}"/>
              </a:ext>
            </a:extLst>
          </p:cNvPr>
          <p:cNvPicPr>
            <a:picLocks noChangeAspect="1"/>
          </p:cNvPicPr>
          <p:nvPr/>
        </p:nvPicPr>
        <p:blipFill>
          <a:blip r:embed="rId7"/>
          <a:stretch>
            <a:fillRect/>
          </a:stretch>
        </p:blipFill>
        <p:spPr>
          <a:xfrm>
            <a:off x="279581" y="2178202"/>
            <a:ext cx="7520384" cy="979720"/>
          </a:xfrm>
          <a:prstGeom prst="rect">
            <a:avLst/>
          </a:prstGeom>
        </p:spPr>
      </p:pic>
      <p:pic>
        <p:nvPicPr>
          <p:cNvPr id="5" name="Picture 4">
            <a:extLst>
              <a:ext uri="{FF2B5EF4-FFF2-40B4-BE49-F238E27FC236}">
                <a16:creationId xmlns:a16="http://schemas.microsoft.com/office/drawing/2014/main" id="{30344194-2A6E-4483-9B4F-67BE54F39AC7}"/>
              </a:ext>
            </a:extLst>
          </p:cNvPr>
          <p:cNvPicPr>
            <a:picLocks noChangeAspect="1"/>
          </p:cNvPicPr>
          <p:nvPr/>
        </p:nvPicPr>
        <p:blipFill>
          <a:blip r:embed="rId8"/>
          <a:stretch>
            <a:fillRect/>
          </a:stretch>
        </p:blipFill>
        <p:spPr>
          <a:xfrm>
            <a:off x="241514" y="3042383"/>
            <a:ext cx="6739876" cy="1763480"/>
          </a:xfrm>
          <a:prstGeom prst="rect">
            <a:avLst/>
          </a:prstGeom>
        </p:spPr>
      </p:pic>
      <p:pic>
        <p:nvPicPr>
          <p:cNvPr id="2" name="Recorded Sound">
            <a:hlinkClick r:id="" action="ppaction://media"/>
            <a:extLst>
              <a:ext uri="{FF2B5EF4-FFF2-40B4-BE49-F238E27FC236}">
                <a16:creationId xmlns:a16="http://schemas.microsoft.com/office/drawing/2014/main" id="{C7585752-DCA7-4EB9-8229-65B4A5B1894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53378" y="4591100"/>
            <a:ext cx="406400" cy="406400"/>
          </a:xfrm>
          <a:prstGeom prst="rect">
            <a:avLst/>
          </a:prstGeom>
        </p:spPr>
      </p:pic>
    </p:spTree>
    <p:extLst>
      <p:ext uri="{BB962C8B-B14F-4D97-AF65-F5344CB8AC3E}">
        <p14:creationId xmlns:p14="http://schemas.microsoft.com/office/powerpoint/2010/main" val="1166279946"/>
      </p:ext>
    </p:extLst>
  </p:cSld>
  <p:clrMapOvr>
    <a:masterClrMapping/>
  </p:clrMapOvr>
  <p:transition advClick="0" advTm="1847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2" objId="2"/>
        <p14:stopEvt time="16634" objId="2"/>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r>
              <a:rPr lang="en" dirty="0">
                <a:solidFill>
                  <a:schemeClr val="accent5"/>
                </a:solidFill>
              </a:rPr>
              <a:t>DATABASE DEMONSTRATION </a:t>
            </a:r>
            <a:endParaRPr lang="en" b="1" kern="0" dirty="0">
              <a:solidFill>
                <a:schemeClr val="accent5"/>
              </a:solidFill>
            </a:endParaRPr>
          </a:p>
        </p:txBody>
      </p:sp>
      <p:sp>
        <p:nvSpPr>
          <p:cNvPr id="237" name="Google Shape;237;p16"/>
          <p:cNvSpPr txBox="1">
            <a:spLocks noGrp="1"/>
          </p:cNvSpPr>
          <p:nvPr>
            <p:ph type="body" idx="1"/>
          </p:nvPr>
        </p:nvSpPr>
        <p:spPr>
          <a:xfrm>
            <a:off x="4686385" y="1911006"/>
            <a:ext cx="3862192" cy="1448881"/>
          </a:xfrm>
          <a:prstGeom prst="rect">
            <a:avLst/>
          </a:prstGeom>
        </p:spPr>
        <p:txBody>
          <a:bodyPr spcFirstLastPara="1" wrap="square" lIns="91425" tIns="91425" rIns="91425" bIns="91425" anchor="ctr" anchorCtr="0">
            <a:noAutofit/>
          </a:bodyPr>
          <a:lstStyle/>
          <a:p>
            <a:pPr marL="76200" lvl="0" indent="0" algn="l" rtl="0">
              <a:spcBef>
                <a:spcPts val="0"/>
              </a:spcBef>
              <a:spcAft>
                <a:spcPts val="0"/>
              </a:spcAft>
              <a:buSzPts val="2400"/>
              <a:buNone/>
            </a:pPr>
            <a:r>
              <a:rPr lang="en-US" sz="2000" b="1" dirty="0"/>
              <a:t>SQL Report 1: </a:t>
            </a:r>
          </a:p>
          <a:p>
            <a:pPr marL="457200" lvl="0" indent="-381000" algn="l" rtl="0">
              <a:spcBef>
                <a:spcPts val="0"/>
              </a:spcBef>
              <a:spcAft>
                <a:spcPts val="0"/>
              </a:spcAft>
              <a:buSzPts val="2400"/>
              <a:buChar char="▰"/>
            </a:pPr>
            <a:r>
              <a:rPr lang="en" sz="2000" dirty="0"/>
              <a:t>Report for State Wise Revenue Generation </a:t>
            </a: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13" name="Graphic 12" descr="Database outline">
            <a:extLst>
              <a:ext uri="{FF2B5EF4-FFF2-40B4-BE49-F238E27FC236}">
                <a16:creationId xmlns:a16="http://schemas.microsoft.com/office/drawing/2014/main" id="{3A4B3D71-6F58-4C51-A51F-F3A060383A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7683" y="569627"/>
            <a:ext cx="412095" cy="412095"/>
          </a:xfrm>
          <a:prstGeom prst="rect">
            <a:avLst/>
          </a:prstGeom>
        </p:spPr>
      </p:pic>
      <p:pic>
        <p:nvPicPr>
          <p:cNvPr id="3" name="Picture 2">
            <a:extLst>
              <a:ext uri="{FF2B5EF4-FFF2-40B4-BE49-F238E27FC236}">
                <a16:creationId xmlns:a16="http://schemas.microsoft.com/office/drawing/2014/main" id="{E53C0930-40A2-4EFD-982D-CF2FFCDF4F55}"/>
              </a:ext>
            </a:extLst>
          </p:cNvPr>
          <p:cNvPicPr>
            <a:picLocks noChangeAspect="1"/>
          </p:cNvPicPr>
          <p:nvPr/>
        </p:nvPicPr>
        <p:blipFill>
          <a:blip r:embed="rId7"/>
          <a:stretch>
            <a:fillRect/>
          </a:stretch>
        </p:blipFill>
        <p:spPr>
          <a:xfrm>
            <a:off x="247683" y="1400279"/>
            <a:ext cx="4209934" cy="3743221"/>
          </a:xfrm>
          <a:prstGeom prst="rect">
            <a:avLst/>
          </a:prstGeom>
        </p:spPr>
      </p:pic>
      <p:pic>
        <p:nvPicPr>
          <p:cNvPr id="4" name="Recorded Sound">
            <a:hlinkClick r:id="" action="ppaction://media"/>
            <a:extLst>
              <a:ext uri="{FF2B5EF4-FFF2-40B4-BE49-F238E27FC236}">
                <a16:creationId xmlns:a16="http://schemas.microsoft.com/office/drawing/2014/main" id="{596CCD88-2E8A-4B7B-BE7A-403B93F5957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45377" y="4071104"/>
            <a:ext cx="406400" cy="406400"/>
          </a:xfrm>
          <a:prstGeom prst="rect">
            <a:avLst/>
          </a:prstGeom>
        </p:spPr>
      </p:pic>
    </p:spTree>
    <p:extLst>
      <p:ext uri="{BB962C8B-B14F-4D97-AF65-F5344CB8AC3E}">
        <p14:creationId xmlns:p14="http://schemas.microsoft.com/office/powerpoint/2010/main" val="4016118098"/>
      </p:ext>
    </p:extLst>
  </p:cSld>
  <p:clrMapOvr>
    <a:masterClrMapping/>
  </p:clrMapOvr>
  <p:transition advClick="0" advTm="3912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4" objId="4"/>
        <p14:stopEvt time="37103" objId="4"/>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r>
              <a:rPr lang="en" dirty="0">
                <a:solidFill>
                  <a:schemeClr val="accent5"/>
                </a:solidFill>
              </a:rPr>
              <a:t>DATABASE DEMONSTRATION </a:t>
            </a:r>
            <a:endParaRPr lang="en" b="1" kern="0" dirty="0">
              <a:solidFill>
                <a:schemeClr val="accent5"/>
              </a:solidFill>
            </a:endParaRPr>
          </a:p>
        </p:txBody>
      </p:sp>
      <p:sp>
        <p:nvSpPr>
          <p:cNvPr id="237" name="Google Shape;237;p16"/>
          <p:cNvSpPr txBox="1">
            <a:spLocks noGrp="1"/>
          </p:cNvSpPr>
          <p:nvPr>
            <p:ph type="body" idx="1"/>
          </p:nvPr>
        </p:nvSpPr>
        <p:spPr>
          <a:xfrm>
            <a:off x="5852207" y="1889888"/>
            <a:ext cx="3057877" cy="1576326"/>
          </a:xfrm>
          <a:prstGeom prst="rect">
            <a:avLst/>
          </a:prstGeom>
        </p:spPr>
        <p:txBody>
          <a:bodyPr spcFirstLastPara="1" wrap="square" lIns="91425" tIns="91425" rIns="91425" bIns="91425" anchor="ctr" anchorCtr="0">
            <a:noAutofit/>
          </a:bodyPr>
          <a:lstStyle/>
          <a:p>
            <a:pPr marL="76200" lvl="0" indent="0" algn="l" rtl="0">
              <a:spcBef>
                <a:spcPts val="0"/>
              </a:spcBef>
              <a:spcAft>
                <a:spcPts val="0"/>
              </a:spcAft>
              <a:buSzPts val="2400"/>
              <a:buNone/>
            </a:pPr>
            <a:r>
              <a:rPr lang="en-US" sz="2000" b="1" dirty="0"/>
              <a:t>SQL Report 2: </a:t>
            </a:r>
          </a:p>
          <a:p>
            <a:pPr>
              <a:spcBef>
                <a:spcPts val="0"/>
              </a:spcBef>
            </a:pPr>
            <a:r>
              <a:rPr lang="en-US" sz="2000" dirty="0"/>
              <a:t>Date Wise Testing Status Report Of Water Containers</a:t>
            </a:r>
            <a:endParaRPr lang="en" sz="2000"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13" name="Graphic 12" descr="Database outline">
            <a:extLst>
              <a:ext uri="{FF2B5EF4-FFF2-40B4-BE49-F238E27FC236}">
                <a16:creationId xmlns:a16="http://schemas.microsoft.com/office/drawing/2014/main" id="{3A4B3D71-6F58-4C51-A51F-F3A060383A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7683" y="569627"/>
            <a:ext cx="412095" cy="412095"/>
          </a:xfrm>
          <a:prstGeom prst="rect">
            <a:avLst/>
          </a:prstGeom>
        </p:spPr>
      </p:pic>
      <p:pic>
        <p:nvPicPr>
          <p:cNvPr id="1026" name="Picture 2">
            <a:extLst>
              <a:ext uri="{FF2B5EF4-FFF2-40B4-BE49-F238E27FC236}">
                <a16:creationId xmlns:a16="http://schemas.microsoft.com/office/drawing/2014/main" id="{9F0A3AA4-A6B9-4D22-8A07-57532FCF45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916" y="1401914"/>
            <a:ext cx="3968878" cy="3741586"/>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ed Sound">
            <a:hlinkClick r:id="" action="ppaction://media"/>
            <a:extLst>
              <a:ext uri="{FF2B5EF4-FFF2-40B4-BE49-F238E27FC236}">
                <a16:creationId xmlns:a16="http://schemas.microsoft.com/office/drawing/2014/main" id="{8D10E332-EAE3-412B-B9C0-F1980541928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58500" y="4083050"/>
            <a:ext cx="406400" cy="406400"/>
          </a:xfrm>
          <a:prstGeom prst="rect">
            <a:avLst/>
          </a:prstGeom>
        </p:spPr>
      </p:pic>
    </p:spTree>
    <p:extLst>
      <p:ext uri="{BB962C8B-B14F-4D97-AF65-F5344CB8AC3E}">
        <p14:creationId xmlns:p14="http://schemas.microsoft.com/office/powerpoint/2010/main" val="1023364254"/>
      </p:ext>
    </p:extLst>
  </p:cSld>
  <p:clrMapOvr>
    <a:masterClrMapping/>
  </p:clrMapOvr>
  <p:transition advClick="0" advTm="3053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9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2" objId="4"/>
        <p14:stopEvt time="30076" objId="4"/>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kern="0" dirty="0">
                <a:solidFill>
                  <a:schemeClr val="accent5"/>
                </a:solidFill>
              </a:rPr>
              <a:t>BENEFITS</a:t>
            </a:r>
            <a:endParaRPr dirty="0"/>
          </a:p>
        </p:txBody>
      </p:sp>
      <p:sp>
        <p:nvSpPr>
          <p:cNvPr id="237" name="Google Shape;237;p16"/>
          <p:cNvSpPr txBox="1">
            <a:spLocks noGrp="1"/>
          </p:cNvSpPr>
          <p:nvPr>
            <p:ph type="body" idx="1"/>
          </p:nvPr>
        </p:nvSpPr>
        <p:spPr>
          <a:xfrm>
            <a:off x="814275" y="1321000"/>
            <a:ext cx="6132600" cy="3145500"/>
          </a:xfrm>
          <a:prstGeom prst="rect">
            <a:avLst/>
          </a:prstGeom>
        </p:spPr>
        <p:txBody>
          <a:bodyPr spcFirstLastPara="1" wrap="square" lIns="91425" tIns="91425" rIns="91425" bIns="91425" anchor="ctr" anchorCtr="0">
            <a:noAutofit/>
          </a:bodyPr>
          <a:lstStyle/>
          <a:p>
            <a:pPr>
              <a:spcBef>
                <a:spcPts val="0"/>
              </a:spcBef>
            </a:pPr>
            <a:r>
              <a:rPr lang="en" dirty="0"/>
              <a:t>Enhanced access and management of data</a:t>
            </a:r>
          </a:p>
          <a:p>
            <a:pPr>
              <a:spcBef>
                <a:spcPts val="1000"/>
              </a:spcBef>
            </a:pPr>
            <a:r>
              <a:rPr lang="en" dirty="0"/>
              <a:t>Better visibility of the organization's operations</a:t>
            </a:r>
          </a:p>
          <a:p>
            <a:pPr>
              <a:spcBef>
                <a:spcPts val="1000"/>
              </a:spcBef>
            </a:pPr>
            <a:r>
              <a:rPr lang="en" dirty="0"/>
              <a:t>Easy tracking and management of orders</a:t>
            </a:r>
          </a:p>
          <a:p>
            <a:pPr>
              <a:spcBef>
                <a:spcPts val="1000"/>
              </a:spcBef>
            </a:pPr>
            <a:r>
              <a:rPr lang="en" dirty="0"/>
              <a:t>Improved order delivery system and satisfied customers</a:t>
            </a:r>
          </a:p>
          <a:p>
            <a:pPr>
              <a:spcBef>
                <a:spcPts val="1000"/>
              </a:spcBef>
            </a:pPr>
            <a:r>
              <a:rPr lang="en" dirty="0"/>
              <a:t>Feedback management system</a:t>
            </a: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10" name="Google Shape;744;p37">
            <a:extLst>
              <a:ext uri="{FF2B5EF4-FFF2-40B4-BE49-F238E27FC236}">
                <a16:creationId xmlns:a16="http://schemas.microsoft.com/office/drawing/2014/main" id="{782A0C43-8444-488B-945E-3920F15E4EED}"/>
              </a:ext>
            </a:extLst>
          </p:cNvPr>
          <p:cNvGrpSpPr/>
          <p:nvPr/>
        </p:nvGrpSpPr>
        <p:grpSpPr>
          <a:xfrm>
            <a:off x="330606" y="634297"/>
            <a:ext cx="318264" cy="282756"/>
            <a:chOff x="5292575" y="3681900"/>
            <a:chExt cx="420150" cy="373275"/>
          </a:xfrm>
        </p:grpSpPr>
        <p:sp>
          <p:nvSpPr>
            <p:cNvPr id="11" name="Google Shape;745;p37">
              <a:extLst>
                <a:ext uri="{FF2B5EF4-FFF2-40B4-BE49-F238E27FC236}">
                  <a16:creationId xmlns:a16="http://schemas.microsoft.com/office/drawing/2014/main" id="{B019D69D-0384-47FB-915F-DE6A5E6B0F64}"/>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46;p37">
              <a:extLst>
                <a:ext uri="{FF2B5EF4-FFF2-40B4-BE49-F238E27FC236}">
                  <a16:creationId xmlns:a16="http://schemas.microsoft.com/office/drawing/2014/main" id="{728DCE61-FBE5-4AE0-B457-AB123D2AF8A5}"/>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47;p37">
              <a:extLst>
                <a:ext uri="{FF2B5EF4-FFF2-40B4-BE49-F238E27FC236}">
                  <a16:creationId xmlns:a16="http://schemas.microsoft.com/office/drawing/2014/main" id="{F59D676B-0BEA-4480-8A65-FC37A02501B8}"/>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8;p37">
              <a:extLst>
                <a:ext uri="{FF2B5EF4-FFF2-40B4-BE49-F238E27FC236}">
                  <a16:creationId xmlns:a16="http://schemas.microsoft.com/office/drawing/2014/main" id="{0C87723E-10DB-4328-8AFB-4CDF722A1877}"/>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9;p37">
              <a:extLst>
                <a:ext uri="{FF2B5EF4-FFF2-40B4-BE49-F238E27FC236}">
                  <a16:creationId xmlns:a16="http://schemas.microsoft.com/office/drawing/2014/main" id="{8763F8BF-31F3-4400-89F3-3C00D965E4AC}"/>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50;p37">
              <a:extLst>
                <a:ext uri="{FF2B5EF4-FFF2-40B4-BE49-F238E27FC236}">
                  <a16:creationId xmlns:a16="http://schemas.microsoft.com/office/drawing/2014/main" id="{96108658-96E5-4EAD-BE8D-93C08EB88F13}"/>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51;p37">
              <a:extLst>
                <a:ext uri="{FF2B5EF4-FFF2-40B4-BE49-F238E27FC236}">
                  <a16:creationId xmlns:a16="http://schemas.microsoft.com/office/drawing/2014/main" id="{930DFFE0-7231-44AF-B34E-A26552490B24}"/>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Slide -14">
            <a:hlinkClick r:id="" action="ppaction://media"/>
            <a:extLst>
              <a:ext uri="{FF2B5EF4-FFF2-40B4-BE49-F238E27FC236}">
                <a16:creationId xmlns:a16="http://schemas.microsoft.com/office/drawing/2014/main" id="{F4BF56CE-F21E-42DB-B120-57C5CCDE16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26912" y="4466500"/>
            <a:ext cx="487363" cy="487363"/>
          </a:xfrm>
          <a:prstGeom prst="rect">
            <a:avLst/>
          </a:prstGeom>
        </p:spPr>
      </p:pic>
    </p:spTree>
    <p:extLst>
      <p:ext uri="{BB962C8B-B14F-4D97-AF65-F5344CB8AC3E}">
        <p14:creationId xmlns:p14="http://schemas.microsoft.com/office/powerpoint/2010/main" val="1617969249"/>
      </p:ext>
    </p:extLst>
  </p:cSld>
  <p:clrMapOvr>
    <a:masterClrMapping/>
  </p:clrMapOvr>
  <p:transition advClick="0" advTm="8906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4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5" objId="2"/>
        <p14:stopEvt time="87560" objId="2"/>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5"/>
                </a:solidFill>
              </a:rPr>
              <a:t>CONCLUSION</a:t>
            </a:r>
            <a:endParaRPr dirty="0"/>
          </a:p>
        </p:txBody>
      </p:sp>
      <p:sp>
        <p:nvSpPr>
          <p:cNvPr id="237" name="Google Shape;237;p16"/>
          <p:cNvSpPr txBox="1">
            <a:spLocks noGrp="1"/>
          </p:cNvSpPr>
          <p:nvPr>
            <p:ph type="body" idx="1"/>
          </p:nvPr>
        </p:nvSpPr>
        <p:spPr>
          <a:xfrm>
            <a:off x="662386" y="2313168"/>
            <a:ext cx="6132600" cy="3145500"/>
          </a:xfrm>
          <a:prstGeom prst="rect">
            <a:avLst/>
          </a:prstGeom>
        </p:spPr>
        <p:txBody>
          <a:bodyPr spcFirstLastPara="1" wrap="square" lIns="91425" tIns="91425" rIns="91425" bIns="91425" anchor="ctr" anchorCtr="0">
            <a:noAutofit/>
          </a:bodyPr>
          <a:lstStyle/>
          <a:p>
            <a:pPr>
              <a:spcBef>
                <a:spcPts val="1000"/>
              </a:spcBef>
            </a:pPr>
            <a:r>
              <a:rPr lang="en-US" dirty="0"/>
              <a:t>Increase in revenue, better manpower management, order tracking, better utilization of resources and plant capacity</a:t>
            </a:r>
          </a:p>
          <a:p>
            <a:pPr>
              <a:spcBef>
                <a:spcPts val="1000"/>
              </a:spcBef>
            </a:pPr>
            <a:r>
              <a:rPr lang="en-US" dirty="0"/>
              <a:t>Business expansion based on maximum revenue generated in a state.</a:t>
            </a:r>
          </a:p>
          <a:p>
            <a:pPr>
              <a:spcBef>
                <a:spcPts val="1000"/>
              </a:spcBef>
            </a:pPr>
            <a:r>
              <a:rPr lang="en-US" dirty="0"/>
              <a:t>Reduction in transportation cost</a:t>
            </a:r>
          </a:p>
          <a:p>
            <a:pPr>
              <a:spcBef>
                <a:spcPts val="1000"/>
              </a:spcBef>
            </a:pPr>
            <a:r>
              <a:rPr lang="en-US" dirty="0"/>
              <a:t>Better tracking &amp; analysis of batches not meeting the water quality standards</a:t>
            </a:r>
          </a:p>
          <a:p>
            <a:pPr marL="76200" indent="0">
              <a:spcBef>
                <a:spcPts val="1000"/>
              </a:spcBef>
              <a:buNone/>
            </a:pPr>
            <a:endParaRPr lang="en-US" sz="1800" dirty="0">
              <a:latin typeface="Calibri" panose="020F0502020204030204" pitchFamily="34" charset="0"/>
              <a:cs typeface="Times New Roman" panose="02020603050405020304" pitchFamily="18" charset="0"/>
            </a:endParaRPr>
          </a:p>
          <a:p>
            <a:pPr>
              <a:spcBef>
                <a:spcPts val="1000"/>
              </a:spcBef>
            </a:pPr>
            <a:endParaRPr lang="en-US" sz="1800" dirty="0">
              <a:latin typeface="Calibri" panose="020F0502020204030204" pitchFamily="34" charset="0"/>
              <a:cs typeface="Times New Roman" panose="02020603050405020304" pitchFamily="18" charset="0"/>
            </a:endParaRPr>
          </a:p>
          <a:p>
            <a:pPr>
              <a:spcBef>
                <a:spcPts val="1000"/>
              </a:spcBef>
            </a:pPr>
            <a:endParaRPr lang="en-US" sz="1800" dirty="0">
              <a:latin typeface="Calibri" panose="020F0502020204030204" pitchFamily="34" charset="0"/>
              <a:cs typeface="Times New Roman" panose="02020603050405020304" pitchFamily="18" charset="0"/>
            </a:endParaRPr>
          </a:p>
          <a:p>
            <a:pPr>
              <a:spcBef>
                <a:spcPts val="1000"/>
              </a:spcBef>
            </a:pPr>
            <a:endParaRPr lang="en"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10" name="Google Shape;768;p37">
            <a:extLst>
              <a:ext uri="{FF2B5EF4-FFF2-40B4-BE49-F238E27FC236}">
                <a16:creationId xmlns:a16="http://schemas.microsoft.com/office/drawing/2014/main" id="{0105334A-7D2E-48D6-B1C1-4A02F848A2BA}"/>
              </a:ext>
            </a:extLst>
          </p:cNvPr>
          <p:cNvSpPr/>
          <p:nvPr/>
        </p:nvSpPr>
        <p:spPr>
          <a:xfrm>
            <a:off x="355201" y="622073"/>
            <a:ext cx="307185" cy="307204"/>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Recorded Sound">
            <a:hlinkClick r:id="" action="ppaction://media"/>
            <a:extLst>
              <a:ext uri="{FF2B5EF4-FFF2-40B4-BE49-F238E27FC236}">
                <a16:creationId xmlns:a16="http://schemas.microsoft.com/office/drawing/2014/main" id="{3718843E-6748-4050-9877-5CBBF15D6C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26912" y="4464737"/>
            <a:ext cx="487363" cy="487363"/>
          </a:xfrm>
          <a:prstGeom prst="rect">
            <a:avLst/>
          </a:prstGeom>
        </p:spPr>
      </p:pic>
    </p:spTree>
    <p:extLst>
      <p:ext uri="{BB962C8B-B14F-4D97-AF65-F5344CB8AC3E}">
        <p14:creationId xmlns:p14="http://schemas.microsoft.com/office/powerpoint/2010/main" val="2028837659"/>
      </p:ext>
    </p:extLst>
  </p:cSld>
  <p:clrMapOvr>
    <a:masterClrMapping/>
  </p:clrMapOvr>
  <p:transition advClick="0" advTm="6283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5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5" objId="6"/>
        <p14:stopEvt time="60726" objId="6"/>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503" name="Google Shape;503;p34"/>
          <p:cNvSpPr txBox="1">
            <a:spLocks noGrp="1"/>
          </p:cNvSpPr>
          <p:nvPr>
            <p:ph type="ctrTitle" idx="4294967295"/>
          </p:nvPr>
        </p:nvSpPr>
        <p:spPr>
          <a:xfrm>
            <a:off x="1275150" y="2364400"/>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chemeClr val="accent5"/>
                </a:solidFill>
              </a:rPr>
              <a:t>THANKS!</a:t>
            </a:r>
            <a:endParaRPr sz="6000">
              <a:solidFill>
                <a:schemeClr val="accent5"/>
              </a:solidFill>
            </a:endParaRPr>
          </a:p>
        </p:txBody>
      </p:sp>
      <p:sp>
        <p:nvSpPr>
          <p:cNvPr id="504" name="Google Shape;504;p34"/>
          <p:cNvSpPr txBox="1">
            <a:spLocks noGrp="1"/>
          </p:cNvSpPr>
          <p:nvPr>
            <p:ph type="subTitle" idx="4294967295"/>
          </p:nvPr>
        </p:nvSpPr>
        <p:spPr>
          <a:xfrm>
            <a:off x="1275150" y="3230000"/>
            <a:ext cx="6593700" cy="13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t>Any questions?</a:t>
            </a:r>
            <a:endParaRPr sz="2000" b="1" dirty="0"/>
          </a:p>
        </p:txBody>
      </p:sp>
      <p:grpSp>
        <p:nvGrpSpPr>
          <p:cNvPr id="505" name="Google Shape;505;p34"/>
          <p:cNvGrpSpPr/>
          <p:nvPr/>
        </p:nvGrpSpPr>
        <p:grpSpPr>
          <a:xfrm>
            <a:off x="3996210" y="966817"/>
            <a:ext cx="1197664" cy="1126777"/>
            <a:chOff x="5972700" y="2330200"/>
            <a:chExt cx="411625" cy="387275"/>
          </a:xfrm>
        </p:grpSpPr>
        <p:sp>
          <p:nvSpPr>
            <p:cNvPr id="506" name="Google Shape;506;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Recorded Sound">
            <a:hlinkClick r:id="" action="ppaction://media"/>
            <a:extLst>
              <a:ext uri="{FF2B5EF4-FFF2-40B4-BE49-F238E27FC236}">
                <a16:creationId xmlns:a16="http://schemas.microsoft.com/office/drawing/2014/main" id="{63EF0D96-1829-4EF1-B599-743B035C81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0617" y="4464737"/>
            <a:ext cx="487363" cy="487363"/>
          </a:xfrm>
          <a:prstGeom prst="rect">
            <a:avLst/>
          </a:prstGeom>
        </p:spPr>
      </p:pic>
    </p:spTree>
  </p:cSld>
  <p:clrMapOvr>
    <a:masterClrMapping/>
  </p:clrMapOvr>
  <p:transition advClick="0" advTm="818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6" objId="4"/>
        <p14:stopEvt time="6703" objId="4"/>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3"/>
          <p:cNvSpPr txBox="1">
            <a:spLocks noGrp="1"/>
          </p:cNvSpPr>
          <p:nvPr>
            <p:ph type="ctrTitle" idx="4294967295"/>
          </p:nvPr>
        </p:nvSpPr>
        <p:spPr>
          <a:xfrm>
            <a:off x="1275150" y="-93050"/>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accent5"/>
                </a:solidFill>
              </a:rPr>
              <a:t>OUR TEAM</a:t>
            </a:r>
            <a:endParaRPr sz="6000" dirty="0">
              <a:solidFill>
                <a:schemeClr val="accent5"/>
              </a:solidFill>
            </a:endParaRPr>
          </a:p>
        </p:txBody>
      </p:sp>
      <p:sp>
        <p:nvSpPr>
          <p:cNvPr id="216" name="Google Shape;216;p13"/>
          <p:cNvSpPr txBox="1">
            <a:spLocks noGrp="1"/>
          </p:cNvSpPr>
          <p:nvPr>
            <p:ph type="sldNum" idx="12"/>
          </p:nvPr>
        </p:nvSpPr>
        <p:spPr>
          <a:xfrm>
            <a:off x="763113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dirty="0"/>
          </a:p>
        </p:txBody>
      </p:sp>
      <p:pic>
        <p:nvPicPr>
          <p:cNvPr id="14" name="Picture Placeholder 56">
            <a:extLst>
              <a:ext uri="{FF2B5EF4-FFF2-40B4-BE49-F238E27FC236}">
                <a16:creationId xmlns:a16="http://schemas.microsoft.com/office/drawing/2014/main" id="{5AE87BB7-8465-42A1-B2F7-7492184701CE}"/>
              </a:ext>
            </a:extLst>
          </p:cNvPr>
          <p:cNvPicPr>
            <a:picLocks noChangeAspect="1"/>
          </p:cNvPicPr>
          <p:nvPr/>
        </p:nvPicPr>
        <p:blipFill>
          <a:blip r:embed="rId5"/>
          <a:srcRect t="3296" b="3296"/>
          <a:stretch/>
        </p:blipFill>
        <p:spPr>
          <a:xfrm>
            <a:off x="985532" y="1778292"/>
            <a:ext cx="1515090" cy="1798402"/>
          </a:xfrm>
          <a:prstGeom prst="rect">
            <a:avLst/>
          </a:prstGeom>
        </p:spPr>
      </p:pic>
      <p:pic>
        <p:nvPicPr>
          <p:cNvPr id="15" name="Picture Placeholder 21">
            <a:extLst>
              <a:ext uri="{FF2B5EF4-FFF2-40B4-BE49-F238E27FC236}">
                <a16:creationId xmlns:a16="http://schemas.microsoft.com/office/drawing/2014/main" id="{01848655-78DE-4F48-8A8F-B21A22724677}"/>
              </a:ext>
            </a:extLst>
          </p:cNvPr>
          <p:cNvPicPr>
            <a:picLocks noChangeAspect="1"/>
          </p:cNvPicPr>
          <p:nvPr/>
        </p:nvPicPr>
        <p:blipFill>
          <a:blip r:embed="rId6"/>
          <a:srcRect t="7843" b="7843"/>
          <a:stretch/>
        </p:blipFill>
        <p:spPr>
          <a:xfrm>
            <a:off x="2921050" y="1778292"/>
            <a:ext cx="1517589" cy="1801368"/>
          </a:xfrm>
          <a:prstGeom prst="rect">
            <a:avLst/>
          </a:prstGeom>
        </p:spPr>
      </p:pic>
      <p:pic>
        <p:nvPicPr>
          <p:cNvPr id="16" name="Picture Placeholder 60">
            <a:extLst>
              <a:ext uri="{FF2B5EF4-FFF2-40B4-BE49-F238E27FC236}">
                <a16:creationId xmlns:a16="http://schemas.microsoft.com/office/drawing/2014/main" id="{32004085-EBD5-4130-8759-0352EF2D257F}"/>
              </a:ext>
            </a:extLst>
          </p:cNvPr>
          <p:cNvPicPr>
            <a:picLocks noChangeAspect="1"/>
          </p:cNvPicPr>
          <p:nvPr/>
        </p:nvPicPr>
        <p:blipFill>
          <a:blip r:embed="rId7"/>
          <a:srcRect l="7916" r="7916"/>
          <a:stretch/>
        </p:blipFill>
        <p:spPr>
          <a:xfrm>
            <a:off x="4890169" y="1775326"/>
            <a:ext cx="1517589" cy="1801368"/>
          </a:xfrm>
          <a:prstGeom prst="rect">
            <a:avLst/>
          </a:prstGeom>
        </p:spPr>
      </p:pic>
      <p:pic>
        <p:nvPicPr>
          <p:cNvPr id="17" name="Picture Placeholder 37">
            <a:extLst>
              <a:ext uri="{FF2B5EF4-FFF2-40B4-BE49-F238E27FC236}">
                <a16:creationId xmlns:a16="http://schemas.microsoft.com/office/drawing/2014/main" id="{A63AC5CF-4E1F-4620-BDF2-A6B28C04E136}"/>
              </a:ext>
            </a:extLst>
          </p:cNvPr>
          <p:cNvPicPr>
            <a:picLocks/>
          </p:cNvPicPr>
          <p:nvPr/>
        </p:nvPicPr>
        <p:blipFill>
          <a:blip r:embed="rId8"/>
          <a:srcRect/>
          <a:stretch/>
        </p:blipFill>
        <p:spPr>
          <a:xfrm>
            <a:off x="6844763" y="1775326"/>
            <a:ext cx="1483642" cy="1801368"/>
          </a:xfrm>
          <a:prstGeom prst="rect">
            <a:avLst/>
          </a:prstGeom>
        </p:spPr>
      </p:pic>
      <p:sp>
        <p:nvSpPr>
          <p:cNvPr id="2" name="Flowchart: Preparation 1">
            <a:extLst>
              <a:ext uri="{FF2B5EF4-FFF2-40B4-BE49-F238E27FC236}">
                <a16:creationId xmlns:a16="http://schemas.microsoft.com/office/drawing/2014/main" id="{A419831A-32AB-44CE-81A2-27DEF9261731}"/>
              </a:ext>
            </a:extLst>
          </p:cNvPr>
          <p:cNvSpPr/>
          <p:nvPr/>
        </p:nvSpPr>
        <p:spPr>
          <a:xfrm>
            <a:off x="985532" y="3674834"/>
            <a:ext cx="1530728" cy="657225"/>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endParaRPr>
          </a:p>
          <a:p>
            <a:pPr algn="ctr"/>
            <a:r>
              <a:rPr lang="en-US" sz="1050" dirty="0" err="1">
                <a:solidFill>
                  <a:schemeClr val="bg1"/>
                </a:solidFill>
              </a:rPr>
              <a:t>Aishwary</a:t>
            </a:r>
            <a:r>
              <a:rPr lang="en-US" sz="1050" dirty="0">
                <a:solidFill>
                  <a:schemeClr val="bg1"/>
                </a:solidFill>
              </a:rPr>
              <a:t> </a:t>
            </a:r>
            <a:r>
              <a:rPr lang="en-US" sz="1050" dirty="0" err="1">
                <a:solidFill>
                  <a:schemeClr val="bg1"/>
                </a:solidFill>
              </a:rPr>
              <a:t>Bodhale</a:t>
            </a:r>
            <a:endParaRPr lang="en-US" sz="1050" kern="0" dirty="0">
              <a:solidFill>
                <a:schemeClr val="bg1"/>
              </a:solidFill>
            </a:endParaRPr>
          </a:p>
          <a:p>
            <a:pPr algn="ctr"/>
            <a:endParaRPr lang="en-US" sz="1050" dirty="0">
              <a:solidFill>
                <a:schemeClr val="bg1"/>
              </a:solidFill>
            </a:endParaRPr>
          </a:p>
        </p:txBody>
      </p:sp>
      <p:sp>
        <p:nvSpPr>
          <p:cNvPr id="13" name="Flowchart: Preparation 12">
            <a:extLst>
              <a:ext uri="{FF2B5EF4-FFF2-40B4-BE49-F238E27FC236}">
                <a16:creationId xmlns:a16="http://schemas.microsoft.com/office/drawing/2014/main" id="{D6681AE4-BF24-4F47-A233-B2148184B602}"/>
              </a:ext>
            </a:extLst>
          </p:cNvPr>
          <p:cNvSpPr/>
          <p:nvPr/>
        </p:nvSpPr>
        <p:spPr>
          <a:xfrm>
            <a:off x="2900381" y="3677780"/>
            <a:ext cx="1652172" cy="657225"/>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a:p>
            <a:pPr algn="ctr"/>
            <a:r>
              <a:rPr lang="en-US" sz="1100" kern="0" dirty="0">
                <a:solidFill>
                  <a:schemeClr val="bg1"/>
                </a:solidFill>
              </a:rPr>
              <a:t>Himanshu Dubey</a:t>
            </a:r>
          </a:p>
          <a:p>
            <a:pPr algn="ctr"/>
            <a:endParaRPr lang="en-US" sz="1100" dirty="0">
              <a:solidFill>
                <a:schemeClr val="bg1"/>
              </a:solidFill>
            </a:endParaRPr>
          </a:p>
        </p:txBody>
      </p:sp>
      <p:sp>
        <p:nvSpPr>
          <p:cNvPr id="18" name="Flowchart: Preparation 17">
            <a:extLst>
              <a:ext uri="{FF2B5EF4-FFF2-40B4-BE49-F238E27FC236}">
                <a16:creationId xmlns:a16="http://schemas.microsoft.com/office/drawing/2014/main" id="{C80FD36B-DF1F-4CC8-BA3E-1B514EC78C68}"/>
              </a:ext>
            </a:extLst>
          </p:cNvPr>
          <p:cNvSpPr/>
          <p:nvPr/>
        </p:nvSpPr>
        <p:spPr>
          <a:xfrm>
            <a:off x="4818242" y="3674834"/>
            <a:ext cx="1781835" cy="657225"/>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Karishma Ramchandani</a:t>
            </a:r>
          </a:p>
        </p:txBody>
      </p:sp>
      <p:sp>
        <p:nvSpPr>
          <p:cNvPr id="19" name="Flowchart: Preparation 18">
            <a:extLst>
              <a:ext uri="{FF2B5EF4-FFF2-40B4-BE49-F238E27FC236}">
                <a16:creationId xmlns:a16="http://schemas.microsoft.com/office/drawing/2014/main" id="{AB1CC2A8-F909-4DFF-8686-5F7181582910}"/>
              </a:ext>
            </a:extLst>
          </p:cNvPr>
          <p:cNvSpPr/>
          <p:nvPr/>
        </p:nvSpPr>
        <p:spPr>
          <a:xfrm>
            <a:off x="6865766" y="3674834"/>
            <a:ext cx="1530728" cy="657225"/>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Nandan Adlakha</a:t>
            </a:r>
          </a:p>
        </p:txBody>
      </p:sp>
      <p:pic>
        <p:nvPicPr>
          <p:cNvPr id="3" name="Recorded Sound">
            <a:hlinkClick r:id="" action="ppaction://media"/>
            <a:extLst>
              <a:ext uri="{FF2B5EF4-FFF2-40B4-BE49-F238E27FC236}">
                <a16:creationId xmlns:a16="http://schemas.microsoft.com/office/drawing/2014/main" id="{E39FF8D6-3FB2-457C-AD09-4F7AD7440B6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38791" y="4545700"/>
            <a:ext cx="406400" cy="406400"/>
          </a:xfrm>
          <a:prstGeom prst="rect">
            <a:avLst/>
          </a:prstGeom>
        </p:spPr>
      </p:pic>
    </p:spTree>
  </p:cSld>
  <p:clrMapOvr>
    <a:masterClrMapping/>
  </p:clrMapOvr>
  <p:transition advClick="0" advTm="1022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5" objId="3"/>
        <p14:stopEvt time="8736" objId="3"/>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1026" name="Picture 2">
            <a:extLst>
              <a:ext uri="{FF2B5EF4-FFF2-40B4-BE49-F238E27FC236}">
                <a16:creationId xmlns:a16="http://schemas.microsoft.com/office/drawing/2014/main" id="{60B7E1BC-9B4A-4A22-A906-AC8C25F118D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148"/>
          <a:stretch/>
        </p:blipFill>
        <p:spPr bwMode="auto">
          <a:xfrm>
            <a:off x="5714421" y="1158775"/>
            <a:ext cx="3136034" cy="3309151"/>
          </a:xfrm>
          <a:prstGeom prst="rect">
            <a:avLst/>
          </a:prstGeom>
          <a:noFill/>
          <a:extLst>
            <a:ext uri="{909E8E84-426E-40DD-AFC4-6F175D3DCCD1}">
              <a14:hiddenFill xmlns:a14="http://schemas.microsoft.com/office/drawing/2010/main">
                <a:solidFill>
                  <a:srgbClr val="FFFFFF"/>
                </a:solidFill>
              </a14:hiddenFill>
            </a:ext>
          </a:extLst>
        </p:spPr>
      </p:pic>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5"/>
                </a:solidFill>
              </a:rPr>
              <a:t>AGENDA</a:t>
            </a:r>
            <a:endParaRPr/>
          </a:p>
        </p:txBody>
      </p:sp>
      <p:sp>
        <p:nvSpPr>
          <p:cNvPr id="237" name="Google Shape;237;p16"/>
          <p:cNvSpPr txBox="1">
            <a:spLocks noGrp="1"/>
          </p:cNvSpPr>
          <p:nvPr>
            <p:ph type="body" idx="1"/>
          </p:nvPr>
        </p:nvSpPr>
        <p:spPr>
          <a:xfrm>
            <a:off x="814275" y="1327350"/>
            <a:ext cx="6132600" cy="330915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Char char="▰"/>
            </a:pPr>
            <a:r>
              <a:rPr lang="en" dirty="0"/>
              <a:t>Introduction</a:t>
            </a:r>
          </a:p>
          <a:p>
            <a:pPr marL="457200" lvl="0" indent="-381000" algn="l" rtl="0">
              <a:spcBef>
                <a:spcPts val="0"/>
              </a:spcBef>
              <a:spcAft>
                <a:spcPts val="0"/>
              </a:spcAft>
              <a:buSzPts val="2400"/>
              <a:buChar char="▰"/>
            </a:pPr>
            <a:r>
              <a:rPr lang="en" dirty="0"/>
              <a:t>Business Problem</a:t>
            </a:r>
          </a:p>
          <a:p>
            <a:pPr marL="457200" lvl="0" indent="-381000" algn="l" rtl="0">
              <a:spcBef>
                <a:spcPts val="0"/>
              </a:spcBef>
              <a:spcAft>
                <a:spcPts val="0"/>
              </a:spcAft>
              <a:buSzPts val="2400"/>
              <a:buChar char="▰"/>
            </a:pPr>
            <a:r>
              <a:rPr lang="en" dirty="0"/>
              <a:t>Objective</a:t>
            </a:r>
          </a:p>
          <a:p>
            <a:pPr marL="457200" lvl="0" indent="-381000" algn="l" rtl="0">
              <a:spcBef>
                <a:spcPts val="0"/>
              </a:spcBef>
              <a:spcAft>
                <a:spcPts val="0"/>
              </a:spcAft>
              <a:buSzPts val="2400"/>
              <a:buChar char="▰"/>
            </a:pPr>
            <a:r>
              <a:rPr lang="en" dirty="0"/>
              <a:t>Manual Process Flow</a:t>
            </a:r>
          </a:p>
          <a:p>
            <a:pPr marL="457200" lvl="0" indent="-381000" algn="l" rtl="0">
              <a:spcBef>
                <a:spcPts val="0"/>
              </a:spcBef>
              <a:spcAft>
                <a:spcPts val="0"/>
              </a:spcAft>
              <a:buSzPts val="2400"/>
              <a:buChar char="▰"/>
            </a:pPr>
            <a:r>
              <a:rPr lang="en" dirty="0"/>
              <a:t>Process Flow “To be”</a:t>
            </a:r>
          </a:p>
          <a:p>
            <a:pPr marL="457200" lvl="0" indent="-381000" algn="l" rtl="0">
              <a:spcBef>
                <a:spcPts val="0"/>
              </a:spcBef>
              <a:spcAft>
                <a:spcPts val="0"/>
              </a:spcAft>
              <a:buSzPts val="2400"/>
              <a:buChar char="▰"/>
            </a:pPr>
            <a:r>
              <a:rPr lang="en" dirty="0"/>
              <a:t>Database EERD</a:t>
            </a:r>
          </a:p>
          <a:p>
            <a:pPr marL="457200" lvl="0" indent="-381000" algn="l" rtl="0">
              <a:spcBef>
                <a:spcPts val="0"/>
              </a:spcBef>
              <a:spcAft>
                <a:spcPts val="0"/>
              </a:spcAft>
              <a:buSzPts val="2400"/>
              <a:buChar char="▰"/>
            </a:pPr>
            <a:r>
              <a:rPr lang="en" dirty="0"/>
              <a:t>Database Demonstration</a:t>
            </a:r>
          </a:p>
          <a:p>
            <a:pPr marL="457200" lvl="0" indent="-381000" algn="l" rtl="0">
              <a:spcBef>
                <a:spcPts val="0"/>
              </a:spcBef>
              <a:spcAft>
                <a:spcPts val="0"/>
              </a:spcAft>
              <a:buSzPts val="2400"/>
              <a:buChar char="▰"/>
            </a:pPr>
            <a:r>
              <a:rPr lang="en" dirty="0"/>
              <a:t>Benefits</a:t>
            </a:r>
          </a:p>
          <a:p>
            <a:pPr marL="457200" lvl="0" indent="-381000" algn="l" rtl="0">
              <a:spcBef>
                <a:spcPts val="0"/>
              </a:spcBef>
              <a:spcAft>
                <a:spcPts val="0"/>
              </a:spcAft>
              <a:buSzPts val="2400"/>
              <a:buChar char="▰"/>
            </a:pPr>
            <a:r>
              <a:rPr lang="en" dirty="0"/>
              <a:t>Conclusion</a:t>
            </a: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Recorded Sound">
            <a:hlinkClick r:id="" action="ppaction://media"/>
            <a:extLst>
              <a:ext uri="{FF2B5EF4-FFF2-40B4-BE49-F238E27FC236}">
                <a16:creationId xmlns:a16="http://schemas.microsoft.com/office/drawing/2014/main" id="{0642626B-2D77-4285-8203-4050E09E256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74567" y="4545700"/>
            <a:ext cx="406400" cy="406400"/>
          </a:xfrm>
          <a:prstGeom prst="rect">
            <a:avLst/>
          </a:prstGeom>
        </p:spPr>
      </p:pic>
    </p:spTree>
  </p:cSld>
  <p:clrMapOvr>
    <a:masterClrMapping/>
  </p:clrMapOvr>
  <p:transition advClick="0" advTm="1094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6" objId="2"/>
        <p14:stopEvt time="6647" objId="2"/>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5"/>
                </a:solidFill>
              </a:rPr>
              <a:t>INTRODUCTION</a:t>
            </a:r>
            <a:endParaRPr/>
          </a:p>
        </p:txBody>
      </p:sp>
      <p:sp>
        <p:nvSpPr>
          <p:cNvPr id="237" name="Google Shape;237;p16"/>
          <p:cNvSpPr txBox="1">
            <a:spLocks noGrp="1"/>
          </p:cNvSpPr>
          <p:nvPr>
            <p:ph type="body" idx="1"/>
          </p:nvPr>
        </p:nvSpPr>
        <p:spPr>
          <a:xfrm>
            <a:off x="814275" y="1430239"/>
            <a:ext cx="6803726" cy="3145500"/>
          </a:xfrm>
          <a:prstGeom prst="rect">
            <a:avLst/>
          </a:prstGeom>
        </p:spPr>
        <p:txBody>
          <a:bodyPr spcFirstLastPara="1" wrap="square" lIns="91425" tIns="91425" rIns="91425" bIns="91425" anchor="ctr" anchorCtr="0">
            <a:noAutofit/>
          </a:bodyPr>
          <a:lstStyle/>
          <a:p>
            <a:pPr marL="457200" lvl="0" indent="-381000" algn="just" rtl="0">
              <a:spcBef>
                <a:spcPts val="1000"/>
              </a:spcBef>
              <a:spcAft>
                <a:spcPts val="0"/>
              </a:spcAft>
              <a:buSzPts val="2400"/>
              <a:buChar char="▰"/>
            </a:pPr>
            <a:r>
              <a:rPr lang="en" dirty="0"/>
              <a:t>H2O Co. is a distilled water manufacturing company which provides distilled water suitable to drink.</a:t>
            </a:r>
          </a:p>
          <a:p>
            <a:pPr marL="457200" lvl="0" indent="-381000" algn="just" rtl="0">
              <a:spcBef>
                <a:spcPts val="1000"/>
              </a:spcBef>
              <a:spcAft>
                <a:spcPts val="0"/>
              </a:spcAft>
              <a:buSzPts val="2400"/>
              <a:buChar char="▰"/>
            </a:pPr>
            <a:r>
              <a:rPr lang="en-US" dirty="0"/>
              <a:t>The quality of water is tested by a tester who checks it according to the water drinking standards.</a:t>
            </a:r>
          </a:p>
          <a:p>
            <a:pPr marL="457200" lvl="0" indent="-381000" algn="just" rtl="0">
              <a:spcBef>
                <a:spcPts val="1000"/>
              </a:spcBef>
              <a:spcAft>
                <a:spcPts val="0"/>
              </a:spcAft>
              <a:buSzPts val="2400"/>
              <a:buChar char="▰"/>
            </a:pPr>
            <a:r>
              <a:rPr lang="en" dirty="0"/>
              <a:t>After required quality checks, the water containers are delivered to customer’s address.</a:t>
            </a:r>
          </a:p>
          <a:p>
            <a:pPr marL="457200" lvl="0" indent="-381000" algn="just" rtl="0">
              <a:spcBef>
                <a:spcPts val="1000"/>
              </a:spcBef>
              <a:spcAft>
                <a:spcPts val="0"/>
              </a:spcAft>
              <a:buSzPts val="2400"/>
              <a:buChar char="▰"/>
            </a:pPr>
            <a:endParaRPr lang="en"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Recorded Sound">
            <a:hlinkClick r:id="" action="ppaction://media"/>
            <a:extLst>
              <a:ext uri="{FF2B5EF4-FFF2-40B4-BE49-F238E27FC236}">
                <a16:creationId xmlns:a16="http://schemas.microsoft.com/office/drawing/2014/main" id="{15F813E0-5630-4AB7-A5E8-1C627092D9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8708" y="4449537"/>
            <a:ext cx="406400" cy="406400"/>
          </a:xfrm>
          <a:prstGeom prst="rect">
            <a:avLst/>
          </a:prstGeom>
        </p:spPr>
      </p:pic>
    </p:spTree>
    <p:extLst>
      <p:ext uri="{BB962C8B-B14F-4D97-AF65-F5344CB8AC3E}">
        <p14:creationId xmlns:p14="http://schemas.microsoft.com/office/powerpoint/2010/main" val="720704539"/>
      </p:ext>
    </p:extLst>
  </p:cSld>
  <p:clrMapOvr>
    <a:masterClrMapping/>
  </p:clrMapOvr>
  <p:transition advClick="0" advTm="3282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4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5" objId="4"/>
        <p14:stopEvt time="30582" objId="4"/>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r>
              <a:rPr lang="en" b="1" kern="0">
                <a:solidFill>
                  <a:schemeClr val="accent5"/>
                </a:solidFill>
              </a:rPr>
              <a:t>BUSINESS PROBLEM</a:t>
            </a:r>
          </a:p>
        </p:txBody>
      </p:sp>
      <p:sp>
        <p:nvSpPr>
          <p:cNvPr id="237" name="Google Shape;237;p16"/>
          <p:cNvSpPr txBox="1">
            <a:spLocks noGrp="1"/>
          </p:cNvSpPr>
          <p:nvPr>
            <p:ph type="body" idx="1"/>
          </p:nvPr>
        </p:nvSpPr>
        <p:spPr>
          <a:xfrm>
            <a:off x="814275" y="1491000"/>
            <a:ext cx="6132600" cy="3145500"/>
          </a:xfrm>
          <a:prstGeom prst="rect">
            <a:avLst/>
          </a:prstGeom>
        </p:spPr>
        <p:txBody>
          <a:bodyPr spcFirstLastPara="1" wrap="square" lIns="91425" tIns="91425" rIns="91425" bIns="91425" anchor="ctr" anchorCtr="0">
            <a:noAutofit/>
          </a:bodyPr>
          <a:lstStyle/>
          <a:p>
            <a:pPr>
              <a:spcBef>
                <a:spcPts val="1000"/>
              </a:spcBef>
            </a:pPr>
            <a:r>
              <a:rPr lang="en-US" dirty="0"/>
              <a:t>Manual tracking of existing process.</a:t>
            </a:r>
            <a:endParaRPr lang="en" dirty="0"/>
          </a:p>
          <a:p>
            <a:pPr lvl="0">
              <a:spcBef>
                <a:spcPts val="1000"/>
              </a:spcBef>
            </a:pPr>
            <a:r>
              <a:rPr lang="en" dirty="0"/>
              <a:t>No repository for storing order data.</a:t>
            </a:r>
          </a:p>
          <a:p>
            <a:pPr lvl="0">
              <a:spcBef>
                <a:spcPts val="1000"/>
              </a:spcBef>
            </a:pPr>
            <a:r>
              <a:rPr lang="en" dirty="0"/>
              <a:t>Tracking orders, maintaining stock, quality of batches &amp; customer feedback is a hassle.</a:t>
            </a:r>
          </a:p>
          <a:p>
            <a:pPr lvl="0">
              <a:spcBef>
                <a:spcPts val="1000"/>
              </a:spcBef>
            </a:pPr>
            <a:r>
              <a:rPr lang="en-US" dirty="0"/>
              <a:t>To detect the batches not meeting the water quality standards.</a:t>
            </a:r>
          </a:p>
          <a:p>
            <a:pPr lvl="0">
              <a:spcBef>
                <a:spcPts val="1000"/>
              </a:spcBef>
            </a:pPr>
            <a:r>
              <a:rPr lang="en-US" dirty="0"/>
              <a:t>Hard to eliminate human errors, resulting in losses to the company.</a:t>
            </a:r>
            <a:endParaRPr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Recorded Sound">
            <a:hlinkClick r:id="" action="ppaction://media"/>
            <a:extLst>
              <a:ext uri="{FF2B5EF4-FFF2-40B4-BE49-F238E27FC236}">
                <a16:creationId xmlns:a16="http://schemas.microsoft.com/office/drawing/2014/main" id="{AB796F7D-6C0C-45CA-AEDA-F98B5054E4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4567" y="4495257"/>
            <a:ext cx="406400" cy="406400"/>
          </a:xfrm>
          <a:prstGeom prst="rect">
            <a:avLst/>
          </a:prstGeom>
        </p:spPr>
      </p:pic>
    </p:spTree>
    <p:extLst>
      <p:ext uri="{BB962C8B-B14F-4D97-AF65-F5344CB8AC3E}">
        <p14:creationId xmlns:p14="http://schemas.microsoft.com/office/powerpoint/2010/main" val="1214956192"/>
      </p:ext>
    </p:extLst>
  </p:cSld>
  <p:clrMapOvr>
    <a:masterClrMapping/>
  </p:clrMapOvr>
  <p:transition advClick="0" advTm="11219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12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2" objId="2"/>
        <p14:stopEvt time="111314" objId="2"/>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5"/>
                </a:solidFill>
              </a:rPr>
              <a:t>OBJECTIVE</a:t>
            </a:r>
            <a:endParaRPr/>
          </a:p>
        </p:txBody>
      </p:sp>
      <p:sp>
        <p:nvSpPr>
          <p:cNvPr id="237" name="Google Shape;237;p16"/>
          <p:cNvSpPr txBox="1">
            <a:spLocks noGrp="1"/>
          </p:cNvSpPr>
          <p:nvPr>
            <p:ph type="body" idx="1"/>
          </p:nvPr>
        </p:nvSpPr>
        <p:spPr>
          <a:xfrm>
            <a:off x="814275" y="1491000"/>
            <a:ext cx="6132600" cy="3145500"/>
          </a:xfrm>
          <a:prstGeom prst="rect">
            <a:avLst/>
          </a:prstGeom>
        </p:spPr>
        <p:txBody>
          <a:bodyPr spcFirstLastPara="1" wrap="square" lIns="91425" tIns="91425" rIns="91425" bIns="91425" anchor="ctr" anchorCtr="0">
            <a:noAutofit/>
          </a:bodyPr>
          <a:lstStyle/>
          <a:p>
            <a:pPr>
              <a:spcBef>
                <a:spcPts val="1000"/>
              </a:spcBef>
            </a:pPr>
            <a:r>
              <a:rPr lang="en-US" dirty="0"/>
              <a:t>Automating the distilled water management system by creating a database.</a:t>
            </a:r>
          </a:p>
          <a:p>
            <a:pPr marL="457200" lvl="0" indent="-381000" algn="l" rtl="0">
              <a:spcBef>
                <a:spcPts val="1000"/>
              </a:spcBef>
              <a:spcAft>
                <a:spcPts val="0"/>
              </a:spcAft>
              <a:buSzPts val="2400"/>
              <a:buChar char="▰"/>
            </a:pPr>
            <a:r>
              <a:rPr lang="en" dirty="0"/>
              <a:t>Eliminate human errors in the existing manual process.</a:t>
            </a:r>
          </a:p>
          <a:p>
            <a:pPr marL="457200" lvl="0" indent="-381000" algn="l" rtl="0">
              <a:spcBef>
                <a:spcPts val="1000"/>
              </a:spcBef>
              <a:spcAft>
                <a:spcPts val="0"/>
              </a:spcAft>
              <a:buSzPts val="2400"/>
              <a:buChar char="▰"/>
            </a:pPr>
            <a:r>
              <a:rPr lang="en" dirty="0"/>
              <a:t>Target areas where business can be expanded.</a:t>
            </a:r>
          </a:p>
          <a:p>
            <a:pPr marL="457200" lvl="0" indent="-381000" algn="l" rtl="0">
              <a:spcBef>
                <a:spcPts val="1000"/>
              </a:spcBef>
              <a:spcAft>
                <a:spcPts val="0"/>
              </a:spcAft>
              <a:buSzPts val="2400"/>
              <a:buChar char="▰"/>
            </a:pPr>
            <a:r>
              <a:rPr lang="en" dirty="0"/>
              <a:t>To increase the productivity and improve the plant efficiency.</a:t>
            </a:r>
            <a:endParaRPr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Recorded Sound">
            <a:hlinkClick r:id="" action="ppaction://media"/>
            <a:extLst>
              <a:ext uri="{FF2B5EF4-FFF2-40B4-BE49-F238E27FC236}">
                <a16:creationId xmlns:a16="http://schemas.microsoft.com/office/drawing/2014/main" id="{EDD15010-4F05-4CD2-8864-FA785D6445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1296" y="4527082"/>
            <a:ext cx="487363" cy="487363"/>
          </a:xfrm>
          <a:prstGeom prst="rect">
            <a:avLst/>
          </a:prstGeom>
        </p:spPr>
      </p:pic>
    </p:spTree>
    <p:extLst>
      <p:ext uri="{BB962C8B-B14F-4D97-AF65-F5344CB8AC3E}">
        <p14:creationId xmlns:p14="http://schemas.microsoft.com/office/powerpoint/2010/main" val="883826291"/>
      </p:ext>
    </p:extLst>
  </p:cSld>
  <p:clrMapOvr>
    <a:masterClrMapping/>
  </p:clrMapOvr>
  <p:transition advClick="0" advTm="5363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0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4" objId="2"/>
        <p14:stopEvt time="52165" objId="2"/>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20" name="Picture 19">
            <a:extLst>
              <a:ext uri="{FF2B5EF4-FFF2-40B4-BE49-F238E27FC236}">
                <a16:creationId xmlns:a16="http://schemas.microsoft.com/office/drawing/2014/main" id="{3FDC468B-16C3-4529-BDE8-F7FCFCA5D28A}"/>
              </a:ext>
            </a:extLst>
          </p:cNvPr>
          <p:cNvPicPr>
            <a:picLocks noChangeAspect="1"/>
          </p:cNvPicPr>
          <p:nvPr/>
        </p:nvPicPr>
        <p:blipFill>
          <a:blip r:embed="rId5"/>
          <a:stretch>
            <a:fillRect/>
          </a:stretch>
        </p:blipFill>
        <p:spPr>
          <a:xfrm>
            <a:off x="2640409" y="1837063"/>
            <a:ext cx="4041470" cy="3253383"/>
          </a:xfrm>
          <a:prstGeom prst="rect">
            <a:avLst/>
          </a:prstGeom>
        </p:spPr>
      </p:pic>
      <p:sp>
        <p:nvSpPr>
          <p:cNvPr id="418" name="Google Shape;418;p27"/>
          <p:cNvSpPr txBox="1">
            <a:spLocks noGrp="1"/>
          </p:cNvSpPr>
          <p:nvPr>
            <p:ph type="title"/>
          </p:nvPr>
        </p:nvSpPr>
        <p:spPr>
          <a:xfrm>
            <a:off x="815411" y="393440"/>
            <a:ext cx="5258400" cy="766200"/>
          </a:xfrm>
          <a:prstGeom prst="rect">
            <a:avLst/>
          </a:prstGeom>
        </p:spPr>
        <p:txBody>
          <a:bodyPr spcFirstLastPara="1" wrap="square" lIns="91425" tIns="91425" rIns="91425" bIns="91425" anchor="ctr" anchorCtr="0">
            <a:noAutofit/>
          </a:bodyPr>
          <a:lstStyle/>
          <a:p>
            <a:r>
              <a:rPr lang="en" dirty="0">
                <a:solidFill>
                  <a:schemeClr val="accent5"/>
                </a:solidFill>
              </a:rPr>
              <a:t>MANUAL PROCESS FLOW</a:t>
            </a:r>
          </a:p>
        </p:txBody>
      </p:sp>
      <p:grpSp>
        <p:nvGrpSpPr>
          <p:cNvPr id="435" name="Google Shape;435;p27"/>
          <p:cNvGrpSpPr/>
          <p:nvPr/>
        </p:nvGrpSpPr>
        <p:grpSpPr>
          <a:xfrm>
            <a:off x="298234" y="630787"/>
            <a:ext cx="392063" cy="291505"/>
            <a:chOff x="5247525" y="3007275"/>
            <a:chExt cx="517575" cy="384825"/>
          </a:xfrm>
        </p:grpSpPr>
        <p:sp>
          <p:nvSpPr>
            <p:cNvPr id="436" name="Google Shape;436;p27"/>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7"/>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Rectangle: Rounded Corners 6">
            <a:extLst>
              <a:ext uri="{FF2B5EF4-FFF2-40B4-BE49-F238E27FC236}">
                <a16:creationId xmlns:a16="http://schemas.microsoft.com/office/drawing/2014/main" id="{2AB83BB2-1F31-493C-B01A-1F1E4755C70C}"/>
              </a:ext>
            </a:extLst>
          </p:cNvPr>
          <p:cNvSpPr/>
          <p:nvPr/>
        </p:nvSpPr>
        <p:spPr>
          <a:xfrm>
            <a:off x="1404579" y="3843812"/>
            <a:ext cx="1057544" cy="624214"/>
          </a:xfrm>
          <a:prstGeom prst="roundRect">
            <a:avLst/>
          </a:prstGeom>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263248"/>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263248"/>
                </a:solidFill>
                <a:effectLst/>
                <a:uLnTx/>
                <a:uFillTx/>
                <a:latin typeface="Arial"/>
                <a:ea typeface="+mn-ea"/>
                <a:cs typeface="+mn-cs"/>
                <a:sym typeface="Arial"/>
              </a:rPr>
              <a:t>Order received by Admin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263248"/>
              </a:solidFill>
              <a:effectLst/>
              <a:uLnTx/>
              <a:uFillTx/>
              <a:latin typeface="Arial"/>
              <a:ea typeface="+mn-ea"/>
              <a:cs typeface="+mn-cs"/>
              <a:sym typeface="Arial"/>
            </a:endParaRPr>
          </a:p>
        </p:txBody>
      </p:sp>
      <p:sp>
        <p:nvSpPr>
          <p:cNvPr id="8" name="Rectangle: Rounded Corners 7">
            <a:extLst>
              <a:ext uri="{FF2B5EF4-FFF2-40B4-BE49-F238E27FC236}">
                <a16:creationId xmlns:a16="http://schemas.microsoft.com/office/drawing/2014/main" id="{3443632B-45ED-4A58-8296-87E7817F9FEC}"/>
              </a:ext>
            </a:extLst>
          </p:cNvPr>
          <p:cNvSpPr/>
          <p:nvPr/>
        </p:nvSpPr>
        <p:spPr>
          <a:xfrm>
            <a:off x="258199" y="2793659"/>
            <a:ext cx="1114425" cy="658666"/>
          </a:xfrm>
          <a:prstGeom prst="roundRect">
            <a:avLst/>
          </a:prstGeom>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263248"/>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263248"/>
                </a:solidFill>
                <a:effectLst/>
                <a:uLnTx/>
                <a:uFillTx/>
                <a:latin typeface="Arial"/>
                <a:ea typeface="+mn-ea"/>
                <a:cs typeface="+mn-cs"/>
                <a:sym typeface="Arial"/>
              </a:rPr>
              <a:t>Customer places order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263248"/>
              </a:solidFill>
              <a:effectLst/>
              <a:uLnTx/>
              <a:uFillTx/>
              <a:latin typeface="Arial"/>
              <a:ea typeface="+mn-ea"/>
              <a:cs typeface="+mn-cs"/>
              <a:sym typeface="Arial"/>
            </a:endParaRPr>
          </a:p>
        </p:txBody>
      </p:sp>
      <p:sp>
        <p:nvSpPr>
          <p:cNvPr id="9" name="Arrow: Bent 8">
            <a:extLst>
              <a:ext uri="{FF2B5EF4-FFF2-40B4-BE49-F238E27FC236}">
                <a16:creationId xmlns:a16="http://schemas.microsoft.com/office/drawing/2014/main" id="{CDF577BB-AC82-4899-974A-002904594A47}"/>
              </a:ext>
            </a:extLst>
          </p:cNvPr>
          <p:cNvSpPr/>
          <p:nvPr/>
        </p:nvSpPr>
        <p:spPr>
          <a:xfrm rot="5400000">
            <a:off x="1437432" y="3229857"/>
            <a:ext cx="549567" cy="664185"/>
          </a:xfrm>
          <a:prstGeom prst="bentArrow">
            <a:avLst>
              <a:gd name="adj1" fmla="val 433"/>
              <a:gd name="adj2" fmla="val 11016"/>
              <a:gd name="adj3" fmla="val 22438"/>
              <a:gd name="adj4" fmla="val 43750"/>
            </a:avLst>
          </a:prstGeom>
          <a:ln>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263248"/>
              </a:solidFill>
              <a:effectLst/>
              <a:uLnTx/>
              <a:uFillTx/>
              <a:latin typeface="Arial"/>
              <a:ea typeface="+mn-ea"/>
              <a:cs typeface="+mn-cs"/>
              <a:sym typeface="Arial"/>
            </a:endParaRPr>
          </a:p>
        </p:txBody>
      </p:sp>
      <p:sp>
        <p:nvSpPr>
          <p:cNvPr id="10" name="Rectangle: Rounded Corners 9">
            <a:extLst>
              <a:ext uri="{FF2B5EF4-FFF2-40B4-BE49-F238E27FC236}">
                <a16:creationId xmlns:a16="http://schemas.microsoft.com/office/drawing/2014/main" id="{FCEDBC87-753C-4132-8F86-2E3823CFE6A2}"/>
              </a:ext>
            </a:extLst>
          </p:cNvPr>
          <p:cNvSpPr/>
          <p:nvPr/>
        </p:nvSpPr>
        <p:spPr>
          <a:xfrm>
            <a:off x="6616406" y="3805566"/>
            <a:ext cx="1383687" cy="700705"/>
          </a:xfrm>
          <a:prstGeom prst="roundRect">
            <a:avLst/>
          </a:prstGeom>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263248"/>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263248"/>
                </a:solidFill>
                <a:effectLst/>
                <a:uLnTx/>
                <a:uFillTx/>
                <a:latin typeface="Arial"/>
                <a:ea typeface="+mn-ea"/>
                <a:cs typeface="+mn-cs"/>
                <a:sym typeface="Arial"/>
              </a:rPr>
              <a:t>Distilled water manufacturing system</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263248"/>
              </a:solidFill>
              <a:effectLst/>
              <a:uLnTx/>
              <a:uFillTx/>
              <a:latin typeface="Arial"/>
              <a:ea typeface="+mn-ea"/>
              <a:cs typeface="+mn-cs"/>
              <a:sym typeface="Arial"/>
            </a:endParaRPr>
          </a:p>
        </p:txBody>
      </p:sp>
      <p:sp>
        <p:nvSpPr>
          <p:cNvPr id="11" name="Arrow: Bent 10">
            <a:extLst>
              <a:ext uri="{FF2B5EF4-FFF2-40B4-BE49-F238E27FC236}">
                <a16:creationId xmlns:a16="http://schemas.microsoft.com/office/drawing/2014/main" id="{CB55AF29-2356-47B5-95A2-5C7C950FF3B7}"/>
              </a:ext>
            </a:extLst>
          </p:cNvPr>
          <p:cNvSpPr/>
          <p:nvPr/>
        </p:nvSpPr>
        <p:spPr>
          <a:xfrm rot="10800000">
            <a:off x="6134100" y="4025814"/>
            <a:ext cx="482306" cy="203538"/>
          </a:xfrm>
          <a:prstGeom prst="bentArrow">
            <a:avLst>
              <a:gd name="adj1" fmla="val 0"/>
              <a:gd name="adj2" fmla="val 27180"/>
              <a:gd name="adj3" fmla="val 44888"/>
              <a:gd name="adj4" fmla="val 43750"/>
            </a:avLst>
          </a:prstGeom>
          <a:ln>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263248"/>
              </a:solidFill>
              <a:effectLst/>
              <a:uLnTx/>
              <a:uFillTx/>
              <a:latin typeface="Arial"/>
              <a:ea typeface="+mn-ea"/>
              <a:cs typeface="+mn-cs"/>
              <a:sym typeface="Arial"/>
            </a:endParaRPr>
          </a:p>
        </p:txBody>
      </p:sp>
      <p:sp>
        <p:nvSpPr>
          <p:cNvPr id="12" name="Rectangle: Rounded Corners 11">
            <a:extLst>
              <a:ext uri="{FF2B5EF4-FFF2-40B4-BE49-F238E27FC236}">
                <a16:creationId xmlns:a16="http://schemas.microsoft.com/office/drawing/2014/main" id="{DA3FDAD1-EDD4-4CBB-BCCC-7A0B44E39525}"/>
              </a:ext>
            </a:extLst>
          </p:cNvPr>
          <p:cNvSpPr/>
          <p:nvPr/>
        </p:nvSpPr>
        <p:spPr>
          <a:xfrm>
            <a:off x="6751395" y="2075694"/>
            <a:ext cx="1190008" cy="700705"/>
          </a:xfrm>
          <a:prstGeom prst="roundRect">
            <a:avLst/>
          </a:prstGeom>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263248"/>
                </a:solidFill>
                <a:effectLst/>
                <a:uLnTx/>
                <a:uFillTx/>
                <a:latin typeface="Arial"/>
                <a:ea typeface="+mn-ea"/>
                <a:cs typeface="+mn-cs"/>
                <a:sym typeface="Arial"/>
              </a:rPr>
              <a:t>Water filled in water containers</a:t>
            </a:r>
          </a:p>
        </p:txBody>
      </p:sp>
      <p:sp>
        <p:nvSpPr>
          <p:cNvPr id="13" name="Rectangle: Rounded Corners 12">
            <a:extLst>
              <a:ext uri="{FF2B5EF4-FFF2-40B4-BE49-F238E27FC236}">
                <a16:creationId xmlns:a16="http://schemas.microsoft.com/office/drawing/2014/main" id="{224C9412-5A3C-47E9-B905-9A59318FE043}"/>
              </a:ext>
            </a:extLst>
          </p:cNvPr>
          <p:cNvSpPr/>
          <p:nvPr/>
        </p:nvSpPr>
        <p:spPr>
          <a:xfrm>
            <a:off x="2508109" y="1206407"/>
            <a:ext cx="1002817" cy="696729"/>
          </a:xfrm>
          <a:prstGeom prst="roundRect">
            <a:avLst/>
          </a:prstGeom>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263248"/>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263248"/>
                </a:solidFill>
                <a:effectLst/>
                <a:uLnTx/>
                <a:uFillTx/>
                <a:latin typeface="Arial"/>
                <a:ea typeface="+mn-ea"/>
                <a:cs typeface="+mn-cs"/>
                <a:sym typeface="Arial"/>
              </a:rPr>
              <a:t>Passed water container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263248"/>
              </a:solidFill>
              <a:effectLst/>
              <a:uLnTx/>
              <a:uFillTx/>
              <a:latin typeface="Arial"/>
              <a:ea typeface="+mn-ea"/>
              <a:cs typeface="+mn-cs"/>
              <a:sym typeface="Arial"/>
            </a:endParaRPr>
          </a:p>
        </p:txBody>
      </p:sp>
      <p:sp>
        <p:nvSpPr>
          <p:cNvPr id="14" name="Arrow: Bent 13">
            <a:extLst>
              <a:ext uri="{FF2B5EF4-FFF2-40B4-BE49-F238E27FC236}">
                <a16:creationId xmlns:a16="http://schemas.microsoft.com/office/drawing/2014/main" id="{01FDB7B2-1739-4555-8BB5-652D02A8AC67}"/>
              </a:ext>
            </a:extLst>
          </p:cNvPr>
          <p:cNvSpPr/>
          <p:nvPr/>
        </p:nvSpPr>
        <p:spPr>
          <a:xfrm rot="10800000" flipV="1">
            <a:off x="6035726" y="2320139"/>
            <a:ext cx="715669" cy="162076"/>
          </a:xfrm>
          <a:prstGeom prst="bentArrow">
            <a:avLst>
              <a:gd name="adj1" fmla="val 0"/>
              <a:gd name="adj2" fmla="val 36159"/>
              <a:gd name="adj3" fmla="val 50000"/>
              <a:gd name="adj4" fmla="val 43750"/>
            </a:avLst>
          </a:prstGeom>
          <a:ln>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263248"/>
              </a:solidFill>
              <a:effectLst/>
              <a:uLnTx/>
              <a:uFillTx/>
              <a:latin typeface="Arial"/>
              <a:ea typeface="+mn-ea"/>
              <a:cs typeface="+mn-cs"/>
              <a:sym typeface="Arial"/>
            </a:endParaRPr>
          </a:p>
        </p:txBody>
      </p:sp>
      <p:sp>
        <p:nvSpPr>
          <p:cNvPr id="15" name="Arrow: Bent 14">
            <a:extLst>
              <a:ext uri="{FF2B5EF4-FFF2-40B4-BE49-F238E27FC236}">
                <a16:creationId xmlns:a16="http://schemas.microsoft.com/office/drawing/2014/main" id="{FB1640C7-3C84-4730-8B98-1C8648AD7649}"/>
              </a:ext>
            </a:extLst>
          </p:cNvPr>
          <p:cNvSpPr/>
          <p:nvPr/>
        </p:nvSpPr>
        <p:spPr>
          <a:xfrm flipV="1">
            <a:off x="2462122" y="3913752"/>
            <a:ext cx="704863" cy="315600"/>
          </a:xfrm>
          <a:prstGeom prst="bentArrow">
            <a:avLst>
              <a:gd name="adj1" fmla="val 0"/>
              <a:gd name="adj2" fmla="val 25000"/>
              <a:gd name="adj3" fmla="val 25000"/>
              <a:gd name="adj4" fmla="val 43750"/>
            </a:avLst>
          </a:prstGeom>
          <a:ln>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263248"/>
              </a:solidFill>
              <a:effectLst/>
              <a:uLnTx/>
              <a:uFillTx/>
              <a:latin typeface="Arial"/>
              <a:ea typeface="+mn-ea"/>
              <a:cs typeface="+mn-cs"/>
              <a:sym typeface="Arial"/>
            </a:endParaRPr>
          </a:p>
        </p:txBody>
      </p:sp>
      <p:sp>
        <p:nvSpPr>
          <p:cNvPr id="16" name="Arrow: Bent 15">
            <a:extLst>
              <a:ext uri="{FF2B5EF4-FFF2-40B4-BE49-F238E27FC236}">
                <a16:creationId xmlns:a16="http://schemas.microsoft.com/office/drawing/2014/main" id="{CCD92B11-E05F-4D71-BB7B-3CA2DCD780BA}"/>
              </a:ext>
            </a:extLst>
          </p:cNvPr>
          <p:cNvSpPr/>
          <p:nvPr/>
        </p:nvSpPr>
        <p:spPr>
          <a:xfrm flipV="1">
            <a:off x="2145216" y="2868143"/>
            <a:ext cx="887995" cy="419022"/>
          </a:xfrm>
          <a:prstGeom prst="bentArrow">
            <a:avLst>
              <a:gd name="adj1" fmla="val 0"/>
              <a:gd name="adj2" fmla="val 19803"/>
              <a:gd name="adj3" fmla="val 25218"/>
              <a:gd name="adj4" fmla="val 43750"/>
            </a:avLst>
          </a:prstGeom>
          <a:ln>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263248"/>
              </a:solidFill>
              <a:effectLst/>
              <a:uLnTx/>
              <a:uFillTx/>
              <a:latin typeface="Arial"/>
              <a:ea typeface="+mn-ea"/>
              <a:cs typeface="+mn-cs"/>
              <a:sym typeface="Arial"/>
            </a:endParaRPr>
          </a:p>
        </p:txBody>
      </p:sp>
      <p:sp>
        <p:nvSpPr>
          <p:cNvPr id="17" name="Rectangle: Rounded Corners 16">
            <a:extLst>
              <a:ext uri="{FF2B5EF4-FFF2-40B4-BE49-F238E27FC236}">
                <a16:creationId xmlns:a16="http://schemas.microsoft.com/office/drawing/2014/main" id="{393F832E-9F73-4A81-8D69-3C5C8CA21504}"/>
              </a:ext>
            </a:extLst>
          </p:cNvPr>
          <p:cNvSpPr/>
          <p:nvPr/>
        </p:nvSpPr>
        <p:spPr>
          <a:xfrm>
            <a:off x="1584176" y="2171035"/>
            <a:ext cx="1190922" cy="690029"/>
          </a:xfrm>
          <a:prstGeom prst="roundRect">
            <a:avLst/>
          </a:prstGeom>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263248"/>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263248"/>
                </a:solidFill>
                <a:effectLst/>
                <a:uLnTx/>
                <a:uFillTx/>
                <a:latin typeface="Arial"/>
                <a:ea typeface="+mn-ea"/>
                <a:cs typeface="+mn-cs"/>
                <a:sym typeface="Arial"/>
              </a:rPr>
              <a:t>Water containers delivery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263248"/>
              </a:solidFill>
              <a:effectLst/>
              <a:uLnTx/>
              <a:uFillTx/>
              <a:latin typeface="Arial"/>
              <a:ea typeface="+mn-ea"/>
              <a:cs typeface="+mn-cs"/>
              <a:sym typeface="Arial"/>
            </a:endParaRPr>
          </a:p>
        </p:txBody>
      </p:sp>
      <p:sp>
        <p:nvSpPr>
          <p:cNvPr id="18" name="Arrow: Bent 17">
            <a:extLst>
              <a:ext uri="{FF2B5EF4-FFF2-40B4-BE49-F238E27FC236}">
                <a16:creationId xmlns:a16="http://schemas.microsoft.com/office/drawing/2014/main" id="{456A84F0-A9E0-46BE-B4F0-60D950231D34}"/>
              </a:ext>
            </a:extLst>
          </p:cNvPr>
          <p:cNvSpPr/>
          <p:nvPr/>
        </p:nvSpPr>
        <p:spPr>
          <a:xfrm rot="5400000" flipV="1">
            <a:off x="4769658" y="1490017"/>
            <a:ext cx="236891" cy="589346"/>
          </a:xfrm>
          <a:prstGeom prst="bentArrow">
            <a:avLst>
              <a:gd name="adj1" fmla="val 433"/>
              <a:gd name="adj2" fmla="val 21571"/>
              <a:gd name="adj3" fmla="val 39528"/>
              <a:gd name="adj4" fmla="val 43750"/>
            </a:avLst>
          </a:prstGeom>
          <a:ln>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263248"/>
              </a:solidFill>
              <a:effectLst/>
              <a:uLnTx/>
              <a:uFillTx/>
              <a:latin typeface="Arial"/>
              <a:ea typeface="+mn-ea"/>
              <a:cs typeface="+mn-cs"/>
              <a:sym typeface="Arial"/>
            </a:endParaRPr>
          </a:p>
        </p:txBody>
      </p:sp>
      <p:sp>
        <p:nvSpPr>
          <p:cNvPr id="19" name="Arrow: Bent 18">
            <a:extLst>
              <a:ext uri="{FF2B5EF4-FFF2-40B4-BE49-F238E27FC236}">
                <a16:creationId xmlns:a16="http://schemas.microsoft.com/office/drawing/2014/main" id="{B78B9FA7-683C-4603-9DB5-408F332D8F8E}"/>
              </a:ext>
            </a:extLst>
          </p:cNvPr>
          <p:cNvSpPr/>
          <p:nvPr/>
        </p:nvSpPr>
        <p:spPr>
          <a:xfrm flipV="1">
            <a:off x="2943258" y="1917894"/>
            <a:ext cx="223728" cy="315600"/>
          </a:xfrm>
          <a:prstGeom prst="bentArrow">
            <a:avLst>
              <a:gd name="adj1" fmla="val 0"/>
              <a:gd name="adj2" fmla="val 32805"/>
              <a:gd name="adj3" fmla="val 50000"/>
              <a:gd name="adj4" fmla="val 43750"/>
            </a:avLst>
          </a:prstGeom>
          <a:ln>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263248"/>
              </a:solidFill>
              <a:effectLst/>
              <a:uLnTx/>
              <a:uFillTx/>
              <a:latin typeface="Arial"/>
              <a:ea typeface="+mn-ea"/>
              <a:cs typeface="+mn-cs"/>
              <a:sym typeface="Arial"/>
            </a:endParaRPr>
          </a:p>
        </p:txBody>
      </p:sp>
      <p:sp>
        <p:nvSpPr>
          <p:cNvPr id="21" name="Rectangle: Rounded Corners 20">
            <a:extLst>
              <a:ext uri="{FF2B5EF4-FFF2-40B4-BE49-F238E27FC236}">
                <a16:creationId xmlns:a16="http://schemas.microsoft.com/office/drawing/2014/main" id="{DED3080B-F46A-43A9-82BE-A7E115B7BB90}"/>
              </a:ext>
            </a:extLst>
          </p:cNvPr>
          <p:cNvSpPr/>
          <p:nvPr/>
        </p:nvSpPr>
        <p:spPr>
          <a:xfrm>
            <a:off x="5208831" y="1152486"/>
            <a:ext cx="1186125" cy="696668"/>
          </a:xfrm>
          <a:prstGeom prst="roundRect">
            <a:avLst/>
          </a:prstGeom>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400" dirty="0"/>
          </a:p>
          <a:p>
            <a:pPr algn="ctr"/>
            <a:r>
              <a:rPr lang="en-US" sz="1400" dirty="0"/>
              <a:t>Tester tests the water quality</a:t>
            </a:r>
          </a:p>
          <a:p>
            <a:pPr algn="ctr"/>
            <a:endParaRPr lang="en-US" dirty="0"/>
          </a:p>
        </p:txBody>
      </p:sp>
      <p:sp>
        <p:nvSpPr>
          <p:cNvPr id="42" name="Google Shape;262;p17">
            <a:extLst>
              <a:ext uri="{FF2B5EF4-FFF2-40B4-BE49-F238E27FC236}">
                <a16:creationId xmlns:a16="http://schemas.microsoft.com/office/drawing/2014/main" id="{C46917DF-E8E7-4A19-8D40-730A3990AE39}"/>
              </a:ext>
            </a:extLst>
          </p:cNvPr>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a:ln>
                  <a:noFill/>
                </a:ln>
                <a:solidFill>
                  <a:srgbClr val="FFFFFF"/>
                </a:solidFill>
                <a:effectLst/>
                <a:uLnTx/>
                <a:uFillTx/>
                <a:latin typeface="Roboto Condensed"/>
                <a:ea typeface="Roboto Condensed"/>
                <a:sym typeface="Roboto Condense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1200" b="1" i="0" u="none" strike="noStrike" kern="0" cap="none" spc="0" normalizeH="0" baseline="0" noProof="0">
              <a:ln>
                <a:noFill/>
              </a:ln>
              <a:solidFill>
                <a:srgbClr val="FFFFFF"/>
              </a:solidFill>
              <a:effectLst/>
              <a:uLnTx/>
              <a:uFillTx/>
              <a:latin typeface="Roboto Condensed"/>
              <a:ea typeface="Roboto Condensed"/>
              <a:sym typeface="Roboto Condensed"/>
            </a:endParaRPr>
          </a:p>
        </p:txBody>
      </p:sp>
      <p:pic>
        <p:nvPicPr>
          <p:cNvPr id="2" name="Recorded Sound">
            <a:hlinkClick r:id="" action="ppaction://media"/>
            <a:extLst>
              <a:ext uri="{FF2B5EF4-FFF2-40B4-BE49-F238E27FC236}">
                <a16:creationId xmlns:a16="http://schemas.microsoft.com/office/drawing/2014/main" id="{B0D04767-9D1A-4C2C-84D9-D2E2069742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03758" y="4491758"/>
            <a:ext cx="487363" cy="487363"/>
          </a:xfrm>
          <a:prstGeom prst="rect">
            <a:avLst/>
          </a:prstGeom>
        </p:spPr>
      </p:pic>
    </p:spTree>
  </p:cSld>
  <p:clrMapOvr>
    <a:masterClrMapping/>
  </p:clrMapOvr>
  <p:transition advClick="0" advTm="5910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7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4" objId="2"/>
        <p14:stopEvt time="57884" objId="2"/>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409" name="Google Shape;409;p26"/>
          <p:cNvSpPr txBox="1">
            <a:spLocks noGrp="1"/>
          </p:cNvSpPr>
          <p:nvPr>
            <p:ph type="ctrTitle" idx="4294967295"/>
          </p:nvPr>
        </p:nvSpPr>
        <p:spPr>
          <a:xfrm>
            <a:off x="2613475" y="3693600"/>
            <a:ext cx="3917100" cy="5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100%</a:t>
            </a:r>
            <a:endParaRPr sz="3000"/>
          </a:p>
        </p:txBody>
      </p:sp>
      <p:sp>
        <p:nvSpPr>
          <p:cNvPr id="413" name="Google Shape;413;p2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3" name="Picture 2" descr="Chart, waterfall chart&#10;&#10;Description automatically generated">
            <a:extLst>
              <a:ext uri="{FF2B5EF4-FFF2-40B4-BE49-F238E27FC236}">
                <a16:creationId xmlns:a16="http://schemas.microsoft.com/office/drawing/2014/main" id="{BE7F8521-EEF7-4D54-BA8F-530856928C6E}"/>
              </a:ext>
            </a:extLst>
          </p:cNvPr>
          <p:cNvPicPr>
            <a:picLocks noChangeAspect="1"/>
          </p:cNvPicPr>
          <p:nvPr/>
        </p:nvPicPr>
        <p:blipFill>
          <a:blip r:embed="rId5"/>
          <a:stretch>
            <a:fillRect/>
          </a:stretch>
        </p:blipFill>
        <p:spPr>
          <a:xfrm>
            <a:off x="486700" y="695800"/>
            <a:ext cx="8170600" cy="3751900"/>
          </a:xfrm>
          <a:prstGeom prst="rect">
            <a:avLst/>
          </a:prstGeom>
        </p:spPr>
      </p:pic>
      <p:sp>
        <p:nvSpPr>
          <p:cNvPr id="5" name="Rectangle: Rounded Corners 4">
            <a:extLst>
              <a:ext uri="{FF2B5EF4-FFF2-40B4-BE49-F238E27FC236}">
                <a16:creationId xmlns:a16="http://schemas.microsoft.com/office/drawing/2014/main" id="{7DD6EE40-A2D5-44EE-9542-2B6065730660}"/>
              </a:ext>
            </a:extLst>
          </p:cNvPr>
          <p:cNvSpPr/>
          <p:nvPr/>
        </p:nvSpPr>
        <p:spPr>
          <a:xfrm>
            <a:off x="3221831" y="142874"/>
            <a:ext cx="2700338" cy="43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5"/>
              </a:solidFill>
              <a:latin typeface="Roboto Condensed" panose="02000000000000000000" pitchFamily="2" charset="0"/>
              <a:ea typeface="Roboto Condensed" panose="02000000000000000000" pitchFamily="2" charset="0"/>
            </a:endParaRPr>
          </a:p>
          <a:p>
            <a:pPr algn="ctr"/>
            <a:r>
              <a:rPr lang="en-US" sz="2000" dirty="0">
                <a:solidFill>
                  <a:schemeClr val="accent5"/>
                </a:solidFill>
                <a:latin typeface="Roboto Condensed" panose="02000000000000000000" pitchFamily="2" charset="0"/>
                <a:ea typeface="Roboto Condensed" panose="02000000000000000000" pitchFamily="2" charset="0"/>
              </a:rPr>
              <a:t>PROCESS FLOW “TO BE”</a:t>
            </a:r>
            <a:endParaRPr lang="en-US" sz="2000" dirty="0">
              <a:latin typeface="Roboto Condensed" panose="02000000000000000000" pitchFamily="2" charset="0"/>
              <a:ea typeface="Roboto Condensed" panose="02000000000000000000" pitchFamily="2" charset="0"/>
            </a:endParaRPr>
          </a:p>
          <a:p>
            <a:pPr algn="ctr"/>
            <a:endParaRPr lang="en-US" dirty="0"/>
          </a:p>
        </p:txBody>
      </p:sp>
      <p:pic>
        <p:nvPicPr>
          <p:cNvPr id="2" name="Recorded Sound">
            <a:hlinkClick r:id="" action="ppaction://media"/>
            <a:extLst>
              <a:ext uri="{FF2B5EF4-FFF2-40B4-BE49-F238E27FC236}">
                <a16:creationId xmlns:a16="http://schemas.microsoft.com/office/drawing/2014/main" id="{F8633C42-2D63-45B9-92A9-C1333E4180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43018" y="4550618"/>
            <a:ext cx="487363" cy="487363"/>
          </a:xfrm>
          <a:prstGeom prst="rect">
            <a:avLst/>
          </a:prstGeom>
        </p:spPr>
      </p:pic>
    </p:spTree>
  </p:cSld>
  <p:clrMapOvr>
    <a:masterClrMapping/>
  </p:clrMapOvr>
  <p:transition advClick="0" advTm="5584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8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6" objId="2"/>
        <p14:stopEvt time="53897" objId="2"/>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409" name="Google Shape;409;p26"/>
          <p:cNvSpPr txBox="1">
            <a:spLocks noGrp="1"/>
          </p:cNvSpPr>
          <p:nvPr>
            <p:ph type="ctrTitle" idx="4294967295"/>
          </p:nvPr>
        </p:nvSpPr>
        <p:spPr>
          <a:xfrm>
            <a:off x="2613475" y="3693600"/>
            <a:ext cx="3917100" cy="5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100%</a:t>
            </a:r>
            <a:endParaRPr sz="3000"/>
          </a:p>
        </p:txBody>
      </p:sp>
      <p:sp>
        <p:nvSpPr>
          <p:cNvPr id="413" name="Google Shape;413;p2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5" name="Rectangle: Rounded Corners 4">
            <a:extLst>
              <a:ext uri="{FF2B5EF4-FFF2-40B4-BE49-F238E27FC236}">
                <a16:creationId xmlns:a16="http://schemas.microsoft.com/office/drawing/2014/main" id="{7DD6EE40-A2D5-44EE-9542-2B6065730660}"/>
              </a:ext>
            </a:extLst>
          </p:cNvPr>
          <p:cNvSpPr/>
          <p:nvPr/>
        </p:nvSpPr>
        <p:spPr>
          <a:xfrm>
            <a:off x="3221831" y="142874"/>
            <a:ext cx="2700338" cy="43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sz="2000" dirty="0">
                <a:solidFill>
                  <a:schemeClr val="accent5"/>
                </a:solidFill>
                <a:latin typeface="Roboto Condensed" panose="02000000000000000000" pitchFamily="2" charset="0"/>
                <a:ea typeface="Roboto Condensed" panose="02000000000000000000" pitchFamily="2" charset="0"/>
              </a:rPr>
              <a:t>DATABASE EERD</a:t>
            </a:r>
            <a:endParaRPr lang="en-US" sz="2000" dirty="0">
              <a:solidFill>
                <a:schemeClr val="accent5"/>
              </a:solidFill>
              <a:latin typeface="Roboto Condensed" panose="02000000000000000000" pitchFamily="2" charset="0"/>
              <a:ea typeface="Roboto Condensed" panose="02000000000000000000" pitchFamily="2" charset="0"/>
            </a:endParaRPr>
          </a:p>
        </p:txBody>
      </p:sp>
      <p:pic>
        <p:nvPicPr>
          <p:cNvPr id="6" name="Picture 5">
            <a:extLst>
              <a:ext uri="{FF2B5EF4-FFF2-40B4-BE49-F238E27FC236}">
                <a16:creationId xmlns:a16="http://schemas.microsoft.com/office/drawing/2014/main" id="{AED2D71A-297A-41A3-BD0B-F9D0A81DC48C}"/>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947261" y="714508"/>
            <a:ext cx="7249478" cy="3714483"/>
          </a:xfrm>
          <a:prstGeom prst="rect">
            <a:avLst/>
          </a:prstGeom>
          <a:ln>
            <a:solidFill>
              <a:schemeClr val="accent1"/>
            </a:solidFill>
          </a:ln>
        </p:spPr>
      </p:pic>
      <p:pic>
        <p:nvPicPr>
          <p:cNvPr id="2" name="Recorded Sound">
            <a:hlinkClick r:id="" action="ppaction://media"/>
            <a:extLst>
              <a:ext uri="{FF2B5EF4-FFF2-40B4-BE49-F238E27FC236}">
                <a16:creationId xmlns:a16="http://schemas.microsoft.com/office/drawing/2014/main" id="{D45B1511-C305-4814-A0C1-6AF6559183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59898" y="4521887"/>
            <a:ext cx="487363" cy="487363"/>
          </a:xfrm>
          <a:prstGeom prst="rect">
            <a:avLst/>
          </a:prstGeom>
        </p:spPr>
      </p:pic>
    </p:spTree>
    <p:extLst>
      <p:ext uri="{BB962C8B-B14F-4D97-AF65-F5344CB8AC3E}">
        <p14:creationId xmlns:p14="http://schemas.microsoft.com/office/powerpoint/2010/main" val="3682963371"/>
      </p:ext>
    </p:extLst>
  </p:cSld>
  <p:clrMapOvr>
    <a:masterClrMapping/>
  </p:clrMapOvr>
  <p:transition advClick="0" advTm="7407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8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7" objId="2"/>
        <p14:stopEvt time="73972" objId="2"/>
      </p14:showEvtLst>
    </p:ext>
  </p:extLst>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569</TotalTime>
  <Words>2299</Words>
  <Application>Microsoft Office PowerPoint</Application>
  <PresentationFormat>On-screen Show (16:9)</PresentationFormat>
  <Paragraphs>175</Paragraphs>
  <Slides>16</Slides>
  <Notes>16</Notes>
  <HiddenSlides>0</HiddenSlides>
  <MMClips>16</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Georgia</vt:lpstr>
      <vt:lpstr>Quicksand</vt:lpstr>
      <vt:lpstr>Arvo</vt:lpstr>
      <vt:lpstr>Roboto Condensed</vt:lpstr>
      <vt:lpstr>Times New Roman</vt:lpstr>
      <vt:lpstr>Arial</vt:lpstr>
      <vt:lpstr>Calibri</vt:lpstr>
      <vt:lpstr>Segoe UI</vt:lpstr>
      <vt:lpstr>Roboto Condensed Light</vt:lpstr>
      <vt:lpstr>Lora</vt:lpstr>
      <vt:lpstr>Salerio template</vt:lpstr>
      <vt:lpstr>H2O Co. Distilled Water Management System  OPIM 5272: Business Process Modeling &amp; Data Management </vt:lpstr>
      <vt:lpstr>OUR TEAM</vt:lpstr>
      <vt:lpstr>AGENDA</vt:lpstr>
      <vt:lpstr>INTRODUCTION</vt:lpstr>
      <vt:lpstr>BUSINESS PROBLEM</vt:lpstr>
      <vt:lpstr>OBJECTIVE</vt:lpstr>
      <vt:lpstr>MANUAL PROCESS FLOW</vt:lpstr>
      <vt:lpstr>100%</vt:lpstr>
      <vt:lpstr>100%</vt:lpstr>
      <vt:lpstr>DATABASE DEMONSTRATION </vt:lpstr>
      <vt:lpstr>DATABASE DEMONSTRATION </vt:lpstr>
      <vt:lpstr>DATABASE DEMONSTRATION </vt:lpstr>
      <vt:lpstr>DATABASE DEMONSTRATION </vt:lpstr>
      <vt:lpstr>BENEFITS</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Distilled Water Management System</dc:title>
  <dc:creator>Nandan Adlakha</dc:creator>
  <cp:lastModifiedBy>Nandan Adlakha</cp:lastModifiedBy>
  <cp:revision>52</cp:revision>
  <dcterms:modified xsi:type="dcterms:W3CDTF">2021-04-29T23:33:35Z</dcterms:modified>
</cp:coreProperties>
</file>